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4"/>
    <p:sldMasterId id="2147483690" r:id="rId5"/>
  </p:sldMasterIdLst>
  <p:notesMasterIdLst>
    <p:notesMasterId r:id="rId20"/>
  </p:notesMasterIdLst>
  <p:sldIdLst>
    <p:sldId id="256" r:id="rId6"/>
    <p:sldId id="257" r:id="rId7"/>
    <p:sldId id="331" r:id="rId8"/>
    <p:sldId id="279" r:id="rId9"/>
    <p:sldId id="334" r:id="rId10"/>
    <p:sldId id="262" r:id="rId11"/>
    <p:sldId id="332" r:id="rId12"/>
    <p:sldId id="341" r:id="rId13"/>
    <p:sldId id="281" r:id="rId14"/>
    <p:sldId id="320" r:id="rId15"/>
    <p:sldId id="340" r:id="rId16"/>
    <p:sldId id="339" r:id="rId17"/>
    <p:sldId id="330" r:id="rId18"/>
    <p:sldId id="260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65A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4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46528E-1F58-4B10-B317-565F5D545DDD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039DC8A-8D26-47AF-A991-614CE0A20656}">
      <dgm:prSet phldrT="[Text]"/>
      <dgm:spPr/>
      <dgm:t>
        <a:bodyPr/>
        <a:lstStyle/>
        <a:p>
          <a:r>
            <a:rPr lang="en-US" dirty="0"/>
            <a:t>Sexual and Reproductive Health Care</a:t>
          </a:r>
        </a:p>
      </dgm:t>
    </dgm:pt>
    <dgm:pt modelId="{16051FE8-300E-4D5F-B4C7-64F045D265CA}" type="parTrans" cxnId="{B8FC1ED4-FC62-481F-B2D0-110C45B27C2C}">
      <dgm:prSet/>
      <dgm:spPr/>
      <dgm:t>
        <a:bodyPr/>
        <a:lstStyle/>
        <a:p>
          <a:endParaRPr lang="en-US"/>
        </a:p>
      </dgm:t>
    </dgm:pt>
    <dgm:pt modelId="{87221791-1E22-452E-A187-C9007E215234}" type="sibTrans" cxnId="{B8FC1ED4-FC62-481F-B2D0-110C45B27C2C}">
      <dgm:prSet/>
      <dgm:spPr/>
      <dgm:t>
        <a:bodyPr/>
        <a:lstStyle/>
        <a:p>
          <a:endParaRPr lang="en-US"/>
        </a:p>
      </dgm:t>
    </dgm:pt>
    <dgm:pt modelId="{BAE833ED-03DF-4EA2-9840-0B73BA905720}">
      <dgm:prSet phldrT="[Text]"/>
      <dgm:spPr>
        <a:solidFill>
          <a:srgbClr val="E85865"/>
        </a:solidFill>
      </dgm:spPr>
      <dgm:t>
        <a:bodyPr/>
        <a:lstStyle/>
        <a:p>
          <a:r>
            <a:rPr lang="en-US" dirty="0"/>
            <a:t>WIC nutrition</a:t>
          </a:r>
        </a:p>
      </dgm:t>
    </dgm:pt>
    <dgm:pt modelId="{DB95DD33-46FD-4A84-8660-3328CCDBAFFA}" type="parTrans" cxnId="{4116CB69-A0F8-4910-B3A6-923695EC9C76}">
      <dgm:prSet/>
      <dgm:spPr/>
      <dgm:t>
        <a:bodyPr/>
        <a:lstStyle/>
        <a:p>
          <a:endParaRPr lang="en-US"/>
        </a:p>
      </dgm:t>
    </dgm:pt>
    <dgm:pt modelId="{825FEA88-1F8C-4DDF-8E37-F8A3F6D4BE63}" type="sibTrans" cxnId="{4116CB69-A0F8-4910-B3A6-923695EC9C76}">
      <dgm:prSet/>
      <dgm:spPr/>
      <dgm:t>
        <a:bodyPr/>
        <a:lstStyle/>
        <a:p>
          <a:endParaRPr lang="en-US"/>
        </a:p>
      </dgm:t>
    </dgm:pt>
    <dgm:pt modelId="{EF960C58-524F-493A-BC86-455912744DFC}">
      <dgm:prSet phldrT="[Text]"/>
      <dgm:spPr>
        <a:solidFill>
          <a:srgbClr val="77AF43"/>
        </a:solidFill>
      </dgm:spPr>
      <dgm:t>
        <a:bodyPr/>
        <a:lstStyle/>
        <a:p>
          <a:r>
            <a:rPr lang="en-US" dirty="0"/>
            <a:t>Healthy Families</a:t>
          </a:r>
        </a:p>
      </dgm:t>
    </dgm:pt>
    <dgm:pt modelId="{7C1CD7DF-B630-4F62-A02C-9248193594F5}" type="parTrans" cxnId="{FF2E58BD-078D-4CB0-A6CB-153358992470}">
      <dgm:prSet/>
      <dgm:spPr/>
      <dgm:t>
        <a:bodyPr/>
        <a:lstStyle/>
        <a:p>
          <a:endParaRPr lang="en-US"/>
        </a:p>
      </dgm:t>
    </dgm:pt>
    <dgm:pt modelId="{BC57724F-AC1E-4480-BE42-64DD95BD125C}" type="sibTrans" cxnId="{FF2E58BD-078D-4CB0-A6CB-153358992470}">
      <dgm:prSet/>
      <dgm:spPr/>
      <dgm:t>
        <a:bodyPr/>
        <a:lstStyle/>
        <a:p>
          <a:endParaRPr lang="en-US"/>
        </a:p>
      </dgm:t>
    </dgm:pt>
    <dgm:pt modelId="{FE3A7AF9-8E17-402D-8EC8-6718FC2B3CD3}" type="pres">
      <dgm:prSet presAssocID="{EC46528E-1F58-4B10-B317-565F5D545DDD}" presName="cycle" presStyleCnt="0">
        <dgm:presLayoutVars>
          <dgm:dir/>
          <dgm:resizeHandles val="exact"/>
        </dgm:presLayoutVars>
      </dgm:prSet>
      <dgm:spPr/>
    </dgm:pt>
    <dgm:pt modelId="{33092402-0317-4824-ACBC-82870588DD64}" type="pres">
      <dgm:prSet presAssocID="{2039DC8A-8D26-47AF-A991-614CE0A20656}" presName="node" presStyleLbl="node1" presStyleIdx="0" presStyleCnt="3" custScaleY="109274">
        <dgm:presLayoutVars>
          <dgm:bulletEnabled val="1"/>
        </dgm:presLayoutVars>
      </dgm:prSet>
      <dgm:spPr/>
    </dgm:pt>
    <dgm:pt modelId="{17545A09-6817-4C63-AA2B-E07F7DF67EA1}" type="pres">
      <dgm:prSet presAssocID="{2039DC8A-8D26-47AF-A991-614CE0A20656}" presName="spNode" presStyleCnt="0"/>
      <dgm:spPr/>
    </dgm:pt>
    <dgm:pt modelId="{D74BEF25-4F11-4825-9836-4D87DC1B4D2C}" type="pres">
      <dgm:prSet presAssocID="{87221791-1E22-452E-A187-C9007E215234}" presName="sibTrans" presStyleLbl="sibTrans1D1" presStyleIdx="0" presStyleCnt="3"/>
      <dgm:spPr/>
    </dgm:pt>
    <dgm:pt modelId="{586F5E2D-F653-41D1-8EDB-24A6D5C311CF}" type="pres">
      <dgm:prSet presAssocID="{BAE833ED-03DF-4EA2-9840-0B73BA905720}" presName="node" presStyleLbl="node1" presStyleIdx="1" presStyleCnt="3" custScaleY="118056">
        <dgm:presLayoutVars>
          <dgm:bulletEnabled val="1"/>
        </dgm:presLayoutVars>
      </dgm:prSet>
      <dgm:spPr/>
    </dgm:pt>
    <dgm:pt modelId="{B01A8F24-690F-4E80-8D00-ACCB46854824}" type="pres">
      <dgm:prSet presAssocID="{BAE833ED-03DF-4EA2-9840-0B73BA905720}" presName="spNode" presStyleCnt="0"/>
      <dgm:spPr/>
    </dgm:pt>
    <dgm:pt modelId="{D720EB58-97D4-4AC5-9734-DEFD7648EE70}" type="pres">
      <dgm:prSet presAssocID="{825FEA88-1F8C-4DDF-8E37-F8A3F6D4BE63}" presName="sibTrans" presStyleLbl="sibTrans1D1" presStyleIdx="1" presStyleCnt="3"/>
      <dgm:spPr/>
    </dgm:pt>
    <dgm:pt modelId="{BB7D77E5-7721-4477-AAD8-F189D8BC3E9D}" type="pres">
      <dgm:prSet presAssocID="{EF960C58-524F-493A-BC86-455912744DFC}" presName="node" presStyleLbl="node1" presStyleIdx="2" presStyleCnt="3" custScaleY="122450">
        <dgm:presLayoutVars>
          <dgm:bulletEnabled val="1"/>
        </dgm:presLayoutVars>
      </dgm:prSet>
      <dgm:spPr/>
    </dgm:pt>
    <dgm:pt modelId="{3A165216-CFD1-4C1D-BF68-A8777A0209CA}" type="pres">
      <dgm:prSet presAssocID="{EF960C58-524F-493A-BC86-455912744DFC}" presName="spNode" presStyleCnt="0"/>
      <dgm:spPr/>
    </dgm:pt>
    <dgm:pt modelId="{DC625624-1B26-462D-A5D2-3853DAD2EAF2}" type="pres">
      <dgm:prSet presAssocID="{BC57724F-AC1E-4480-BE42-64DD95BD125C}" presName="sibTrans" presStyleLbl="sibTrans1D1" presStyleIdx="2" presStyleCnt="3"/>
      <dgm:spPr/>
    </dgm:pt>
  </dgm:ptLst>
  <dgm:cxnLst>
    <dgm:cxn modelId="{D1E55449-458D-423B-9CA9-BC35E147F6CB}" type="presOf" srcId="{BAE833ED-03DF-4EA2-9840-0B73BA905720}" destId="{586F5E2D-F653-41D1-8EDB-24A6D5C311CF}" srcOrd="0" destOrd="0" presId="urn:microsoft.com/office/officeart/2005/8/layout/cycle6"/>
    <dgm:cxn modelId="{4116CB69-A0F8-4910-B3A6-923695EC9C76}" srcId="{EC46528E-1F58-4B10-B317-565F5D545DDD}" destId="{BAE833ED-03DF-4EA2-9840-0B73BA905720}" srcOrd="1" destOrd="0" parTransId="{DB95DD33-46FD-4A84-8660-3328CCDBAFFA}" sibTransId="{825FEA88-1F8C-4DDF-8E37-F8A3F6D4BE63}"/>
    <dgm:cxn modelId="{4A985273-BD2B-4767-B3CA-7060338763A1}" type="presOf" srcId="{EF960C58-524F-493A-BC86-455912744DFC}" destId="{BB7D77E5-7721-4477-AAD8-F189D8BC3E9D}" srcOrd="0" destOrd="0" presId="urn:microsoft.com/office/officeart/2005/8/layout/cycle6"/>
    <dgm:cxn modelId="{45F8398B-90E3-4930-A758-B53CE6A3C761}" type="presOf" srcId="{EC46528E-1F58-4B10-B317-565F5D545DDD}" destId="{FE3A7AF9-8E17-402D-8EC8-6718FC2B3CD3}" srcOrd="0" destOrd="0" presId="urn:microsoft.com/office/officeart/2005/8/layout/cycle6"/>
    <dgm:cxn modelId="{14F5629B-DC2C-444A-9E95-CD549C044418}" type="presOf" srcId="{87221791-1E22-452E-A187-C9007E215234}" destId="{D74BEF25-4F11-4825-9836-4D87DC1B4D2C}" srcOrd="0" destOrd="0" presId="urn:microsoft.com/office/officeart/2005/8/layout/cycle6"/>
    <dgm:cxn modelId="{FF2E58BD-078D-4CB0-A6CB-153358992470}" srcId="{EC46528E-1F58-4B10-B317-565F5D545DDD}" destId="{EF960C58-524F-493A-BC86-455912744DFC}" srcOrd="2" destOrd="0" parTransId="{7C1CD7DF-B630-4F62-A02C-9248193594F5}" sibTransId="{BC57724F-AC1E-4480-BE42-64DD95BD125C}"/>
    <dgm:cxn modelId="{B8FC1ED4-FC62-481F-B2D0-110C45B27C2C}" srcId="{EC46528E-1F58-4B10-B317-565F5D545DDD}" destId="{2039DC8A-8D26-47AF-A991-614CE0A20656}" srcOrd="0" destOrd="0" parTransId="{16051FE8-300E-4D5F-B4C7-64F045D265CA}" sibTransId="{87221791-1E22-452E-A187-C9007E215234}"/>
    <dgm:cxn modelId="{BB8CDAD6-C47D-42BA-883A-17FD2E3C892E}" type="presOf" srcId="{BC57724F-AC1E-4480-BE42-64DD95BD125C}" destId="{DC625624-1B26-462D-A5D2-3853DAD2EAF2}" srcOrd="0" destOrd="0" presId="urn:microsoft.com/office/officeart/2005/8/layout/cycle6"/>
    <dgm:cxn modelId="{CD8BDFD6-9947-498F-A94D-AC0289CD8CD5}" type="presOf" srcId="{2039DC8A-8D26-47AF-A991-614CE0A20656}" destId="{33092402-0317-4824-ACBC-82870588DD64}" srcOrd="0" destOrd="0" presId="urn:microsoft.com/office/officeart/2005/8/layout/cycle6"/>
    <dgm:cxn modelId="{204501DA-A8B2-454E-AF1A-CCDE4EC13523}" type="presOf" srcId="{825FEA88-1F8C-4DDF-8E37-F8A3F6D4BE63}" destId="{D720EB58-97D4-4AC5-9734-DEFD7648EE70}" srcOrd="0" destOrd="0" presId="urn:microsoft.com/office/officeart/2005/8/layout/cycle6"/>
    <dgm:cxn modelId="{2E67C06B-A095-42C8-8FB0-A5EA8047C4F2}" type="presParOf" srcId="{FE3A7AF9-8E17-402D-8EC8-6718FC2B3CD3}" destId="{33092402-0317-4824-ACBC-82870588DD64}" srcOrd="0" destOrd="0" presId="urn:microsoft.com/office/officeart/2005/8/layout/cycle6"/>
    <dgm:cxn modelId="{A57EE6F1-0F15-4869-8D9C-D53148D461C5}" type="presParOf" srcId="{FE3A7AF9-8E17-402D-8EC8-6718FC2B3CD3}" destId="{17545A09-6817-4C63-AA2B-E07F7DF67EA1}" srcOrd="1" destOrd="0" presId="urn:microsoft.com/office/officeart/2005/8/layout/cycle6"/>
    <dgm:cxn modelId="{98D78FB2-7EE3-4FF7-A490-44DFD5FFAD65}" type="presParOf" srcId="{FE3A7AF9-8E17-402D-8EC8-6718FC2B3CD3}" destId="{D74BEF25-4F11-4825-9836-4D87DC1B4D2C}" srcOrd="2" destOrd="0" presId="urn:microsoft.com/office/officeart/2005/8/layout/cycle6"/>
    <dgm:cxn modelId="{D34CBB29-986A-43F0-9688-64BB5E4297A3}" type="presParOf" srcId="{FE3A7AF9-8E17-402D-8EC8-6718FC2B3CD3}" destId="{586F5E2D-F653-41D1-8EDB-24A6D5C311CF}" srcOrd="3" destOrd="0" presId="urn:microsoft.com/office/officeart/2005/8/layout/cycle6"/>
    <dgm:cxn modelId="{0BC74E2C-A245-498A-901A-29F6F70E03DA}" type="presParOf" srcId="{FE3A7AF9-8E17-402D-8EC8-6718FC2B3CD3}" destId="{B01A8F24-690F-4E80-8D00-ACCB46854824}" srcOrd="4" destOrd="0" presId="urn:microsoft.com/office/officeart/2005/8/layout/cycle6"/>
    <dgm:cxn modelId="{AB372EA7-64C8-412D-999E-309CC1F6E996}" type="presParOf" srcId="{FE3A7AF9-8E17-402D-8EC8-6718FC2B3CD3}" destId="{D720EB58-97D4-4AC5-9734-DEFD7648EE70}" srcOrd="5" destOrd="0" presId="urn:microsoft.com/office/officeart/2005/8/layout/cycle6"/>
    <dgm:cxn modelId="{B5F9ED61-04DD-4032-B6B2-140D4E690803}" type="presParOf" srcId="{FE3A7AF9-8E17-402D-8EC8-6718FC2B3CD3}" destId="{BB7D77E5-7721-4477-AAD8-F189D8BC3E9D}" srcOrd="6" destOrd="0" presId="urn:microsoft.com/office/officeart/2005/8/layout/cycle6"/>
    <dgm:cxn modelId="{7905EF13-D2BE-4A9A-A0E6-9CEF4E5BA642}" type="presParOf" srcId="{FE3A7AF9-8E17-402D-8EC8-6718FC2B3CD3}" destId="{3A165216-CFD1-4C1D-BF68-A8777A0209CA}" srcOrd="7" destOrd="0" presId="urn:microsoft.com/office/officeart/2005/8/layout/cycle6"/>
    <dgm:cxn modelId="{FB24B084-1994-4306-96FE-EF18BDFAB770}" type="presParOf" srcId="{FE3A7AF9-8E17-402D-8EC8-6718FC2B3CD3}" destId="{DC625624-1B26-462D-A5D2-3853DAD2EAF2}" srcOrd="8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092402-0317-4824-ACBC-82870588DD64}">
      <dsp:nvSpPr>
        <dsp:cNvPr id="0" name=""/>
        <dsp:cNvSpPr/>
      </dsp:nvSpPr>
      <dsp:spPr>
        <a:xfrm>
          <a:off x="4125627" y="-32372"/>
          <a:ext cx="2264345" cy="16083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Sexual and Reproductive Health Care</a:t>
          </a:r>
        </a:p>
      </dsp:txBody>
      <dsp:txXfrm>
        <a:off x="4204139" y="46140"/>
        <a:ext cx="2107321" cy="1451297"/>
      </dsp:txXfrm>
    </dsp:sp>
    <dsp:sp modelId="{D74BEF25-4F11-4825-9836-4D87DC1B4D2C}">
      <dsp:nvSpPr>
        <dsp:cNvPr id="0" name=""/>
        <dsp:cNvSpPr/>
      </dsp:nvSpPr>
      <dsp:spPr>
        <a:xfrm>
          <a:off x="3293219" y="771788"/>
          <a:ext cx="3929161" cy="3929161"/>
        </a:xfrm>
        <a:custGeom>
          <a:avLst/>
          <a:gdLst/>
          <a:ahLst/>
          <a:cxnLst/>
          <a:rect l="0" t="0" r="0" b="0"/>
          <a:pathLst>
            <a:path>
              <a:moveTo>
                <a:pt x="3112297" y="370113"/>
              </a:moveTo>
              <a:arcTo wR="1964580" hR="1964580" stAng="18344808" swAng="3420519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6F5E2D-F653-41D1-8EDB-24A6D5C311CF}">
      <dsp:nvSpPr>
        <dsp:cNvPr id="0" name=""/>
        <dsp:cNvSpPr/>
      </dsp:nvSpPr>
      <dsp:spPr>
        <a:xfrm>
          <a:off x="5827004" y="2849871"/>
          <a:ext cx="2264345" cy="1737577"/>
        </a:xfrm>
        <a:prstGeom prst="roundRect">
          <a:avLst/>
        </a:prstGeom>
        <a:solidFill>
          <a:srgbClr val="E8586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WIC nutrition</a:t>
          </a:r>
        </a:p>
      </dsp:txBody>
      <dsp:txXfrm>
        <a:off x="5911826" y="2934693"/>
        <a:ext cx="2094701" cy="1567933"/>
      </dsp:txXfrm>
    </dsp:sp>
    <dsp:sp modelId="{D720EB58-97D4-4AC5-9734-DEFD7648EE70}">
      <dsp:nvSpPr>
        <dsp:cNvPr id="0" name=""/>
        <dsp:cNvSpPr/>
      </dsp:nvSpPr>
      <dsp:spPr>
        <a:xfrm>
          <a:off x="3293219" y="771788"/>
          <a:ext cx="3929161" cy="3929161"/>
        </a:xfrm>
        <a:custGeom>
          <a:avLst/>
          <a:gdLst/>
          <a:ahLst/>
          <a:cxnLst/>
          <a:rect l="0" t="0" r="0" b="0"/>
          <a:pathLst>
            <a:path>
              <a:moveTo>
                <a:pt x="2611092" y="3819736"/>
              </a:moveTo>
              <a:arcTo wR="1964580" hR="1964580" stAng="4247210" swAng="2141827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7D77E5-7721-4477-AAD8-F189D8BC3E9D}">
      <dsp:nvSpPr>
        <dsp:cNvPr id="0" name=""/>
        <dsp:cNvSpPr/>
      </dsp:nvSpPr>
      <dsp:spPr>
        <a:xfrm>
          <a:off x="2424250" y="2817535"/>
          <a:ext cx="2264345" cy="1802249"/>
        </a:xfrm>
        <a:prstGeom prst="roundRect">
          <a:avLst/>
        </a:prstGeom>
        <a:solidFill>
          <a:srgbClr val="77AF4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Healthy Families</a:t>
          </a:r>
        </a:p>
      </dsp:txBody>
      <dsp:txXfrm>
        <a:off x="2512229" y="2905514"/>
        <a:ext cx="2088387" cy="1626291"/>
      </dsp:txXfrm>
    </dsp:sp>
    <dsp:sp modelId="{DC625624-1B26-462D-A5D2-3853DAD2EAF2}">
      <dsp:nvSpPr>
        <dsp:cNvPr id="0" name=""/>
        <dsp:cNvSpPr/>
      </dsp:nvSpPr>
      <dsp:spPr>
        <a:xfrm>
          <a:off x="3293219" y="771788"/>
          <a:ext cx="3929161" cy="3929161"/>
        </a:xfrm>
        <a:custGeom>
          <a:avLst/>
          <a:gdLst/>
          <a:ahLst/>
          <a:cxnLst/>
          <a:rect l="0" t="0" r="0" b="0"/>
          <a:pathLst>
            <a:path>
              <a:moveTo>
                <a:pt x="990" y="2026957"/>
              </a:moveTo>
              <a:arcTo wR="1964580" hR="1964580" stAng="10690831" swAng="3364858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98E84A-CC12-45F7-A2E2-7C9FB7457429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4B15AD-E454-4750-973B-C88E140D7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58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Welcome – names</a:t>
            </a:r>
            <a:r>
              <a:rPr lang="en-US"/>
              <a:t>/titles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4B15AD-E454-4750-973B-C88E140D798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6238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ET/BB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4B15AD-E454-4750-973B-C88E140D798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8978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4B15AD-E454-4750-973B-C88E140D798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3622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4B15AD-E454-4750-973B-C88E140D798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7225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4B15AD-E454-4750-973B-C88E140D798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8835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4B15AD-E454-4750-973B-C88E140D798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7781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4B15AD-E454-4750-973B-C88E140D798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5054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ET/BB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4B15AD-E454-4750-973B-C88E140D798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108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4B15AD-E454-4750-973B-C88E140D798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3782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4B15AD-E454-4750-973B-C88E140D798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731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P Purple Title Page">
    <p:bg>
      <p:bgPr>
        <a:solidFill>
          <a:srgbClr val="EFF5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042319"/>
            <a:ext cx="9144000" cy="2387600"/>
          </a:xfrm>
        </p:spPr>
        <p:txBody>
          <a:bodyPr anchor="b"/>
          <a:lstStyle>
            <a:lvl1pPr algn="ctr">
              <a:defRPr sz="600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8556" y="4565253"/>
            <a:ext cx="9144000" cy="104265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24E0A45-C5EB-4A40-8B12-9380B7C6308E}"/>
              </a:ext>
            </a:extLst>
          </p:cNvPr>
          <p:cNvSpPr/>
          <p:nvPr/>
        </p:nvSpPr>
        <p:spPr>
          <a:xfrm>
            <a:off x="0" y="1250097"/>
            <a:ext cx="12192000" cy="41396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9E325C8-E7E0-497B-B7FE-E6B4E7D08BC0}"/>
              </a:ext>
            </a:extLst>
          </p:cNvPr>
          <p:cNvSpPr/>
          <p:nvPr/>
        </p:nvSpPr>
        <p:spPr>
          <a:xfrm>
            <a:off x="0" y="1138468"/>
            <a:ext cx="12192000" cy="378255"/>
          </a:xfrm>
          <a:prstGeom prst="rect">
            <a:avLst/>
          </a:prstGeom>
          <a:solidFill>
            <a:srgbClr val="113B6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E3B3FEB-F213-418E-8C1A-A25E005C6207}"/>
              </a:ext>
            </a:extLst>
          </p:cNvPr>
          <p:cNvSpPr/>
          <p:nvPr/>
        </p:nvSpPr>
        <p:spPr>
          <a:xfrm>
            <a:off x="0" y="0"/>
            <a:ext cx="12192000" cy="11384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5917AFB-3B52-4A8E-A334-4716A22FC8C8}"/>
              </a:ext>
            </a:extLst>
          </p:cNvPr>
          <p:cNvGrpSpPr/>
          <p:nvPr/>
        </p:nvGrpSpPr>
        <p:grpSpPr>
          <a:xfrm>
            <a:off x="119791" y="117233"/>
            <a:ext cx="8148479" cy="944033"/>
            <a:chOff x="198973" y="-12292"/>
            <a:chExt cx="8148479" cy="944033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946B945-E5B0-455D-A87E-72403B60908A}"/>
                </a:ext>
              </a:extLst>
            </p:cNvPr>
            <p:cNvCxnSpPr/>
            <p:nvPr/>
          </p:nvCxnSpPr>
          <p:spPr>
            <a:xfrm>
              <a:off x="2569271" y="67976"/>
              <a:ext cx="0" cy="86123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4687B900-1B8D-4874-B887-BD5D1D142A22}"/>
                </a:ext>
              </a:extLst>
            </p:cNvPr>
            <p:cNvGrpSpPr/>
            <p:nvPr/>
          </p:nvGrpSpPr>
          <p:grpSpPr>
            <a:xfrm>
              <a:off x="198973" y="-12292"/>
              <a:ext cx="8148479" cy="944033"/>
              <a:chOff x="2078880" y="1524443"/>
              <a:chExt cx="8148479" cy="944033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11102464-92D9-4234-9B12-74820C2BDEC9}"/>
                  </a:ext>
                </a:extLst>
              </p:cNvPr>
              <p:cNvGrpSpPr/>
              <p:nvPr/>
            </p:nvGrpSpPr>
            <p:grpSpPr>
              <a:xfrm>
                <a:off x="2078880" y="1621787"/>
                <a:ext cx="852563" cy="824998"/>
                <a:chOff x="731222" y="-942331"/>
                <a:chExt cx="852563" cy="824998"/>
              </a:xfrm>
            </p:grpSpPr>
            <p:pic>
              <p:nvPicPr>
                <p:cNvPr id="20" name="Graphic 19">
                  <a:extLst>
                    <a:ext uri="{FF2B5EF4-FFF2-40B4-BE49-F238E27FC236}">
                      <a16:creationId xmlns:a16="http://schemas.microsoft.com/office/drawing/2014/main" id="{122DBC6D-1913-497F-95B5-B84AEF47297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31222" y="-940242"/>
                  <a:ext cx="851827" cy="822909"/>
                </a:xfrm>
                <a:prstGeom prst="rect">
                  <a:avLst/>
                </a:prstGeom>
              </p:spPr>
            </p:pic>
            <p:grpSp>
              <p:nvGrpSpPr>
                <p:cNvPr id="21" name="Graphic 17">
                  <a:extLst>
                    <a:ext uri="{FF2B5EF4-FFF2-40B4-BE49-F238E27FC236}">
                      <a16:creationId xmlns:a16="http://schemas.microsoft.com/office/drawing/2014/main" id="{BD09E21E-990C-41C8-8FEB-50BA1ADCAD3A}"/>
                    </a:ext>
                  </a:extLst>
                </p:cNvPr>
                <p:cNvGrpSpPr/>
                <p:nvPr/>
              </p:nvGrpSpPr>
              <p:grpSpPr>
                <a:xfrm>
                  <a:off x="731222" y="-942331"/>
                  <a:ext cx="852563" cy="450757"/>
                  <a:chOff x="4500566" y="1784872"/>
                  <a:chExt cx="3193637" cy="1747837"/>
                </a:xfrm>
                <a:solidFill>
                  <a:srgbClr val="4990CD"/>
                </a:solidFill>
              </p:grpSpPr>
              <p:sp>
                <p:nvSpPr>
                  <p:cNvPr id="22" name="Freeform: Shape 21">
                    <a:extLst>
                      <a:ext uri="{FF2B5EF4-FFF2-40B4-BE49-F238E27FC236}">
                        <a16:creationId xmlns:a16="http://schemas.microsoft.com/office/drawing/2014/main" id="{D485F929-2169-4422-9C68-52D9019EC549}"/>
                      </a:ext>
                    </a:extLst>
                  </p:cNvPr>
                  <p:cNvSpPr/>
                  <p:nvPr/>
                </p:nvSpPr>
                <p:spPr>
                  <a:xfrm>
                    <a:off x="4500566" y="1784872"/>
                    <a:ext cx="3193637" cy="1747837"/>
                  </a:xfrm>
                  <a:custGeom>
                    <a:avLst/>
                    <a:gdLst>
                      <a:gd name="connsiteX0" fmla="*/ 1596866 w 3193637"/>
                      <a:gd name="connsiteY0" fmla="*/ 0 h 1747837"/>
                      <a:gd name="connsiteX1" fmla="*/ 1445705 w 3193637"/>
                      <a:gd name="connsiteY1" fmla="*/ 151067 h 1747837"/>
                      <a:gd name="connsiteX2" fmla="*/ 0 w 3193637"/>
                      <a:gd name="connsiteY2" fmla="*/ 1596866 h 1747837"/>
                      <a:gd name="connsiteX3" fmla="*/ 151067 w 3193637"/>
                      <a:gd name="connsiteY3" fmla="*/ 1747838 h 1747837"/>
                      <a:gd name="connsiteX4" fmla="*/ 1596866 w 3193637"/>
                      <a:gd name="connsiteY4" fmla="*/ 302133 h 1747837"/>
                      <a:gd name="connsiteX5" fmla="*/ 3042571 w 3193637"/>
                      <a:gd name="connsiteY5" fmla="*/ 1747838 h 1747837"/>
                      <a:gd name="connsiteX6" fmla="*/ 3193637 w 3193637"/>
                      <a:gd name="connsiteY6" fmla="*/ 1596866 h 1747837"/>
                      <a:gd name="connsiteX7" fmla="*/ 3193637 w 3193637"/>
                      <a:gd name="connsiteY7" fmla="*/ 1596866 h 1747837"/>
                      <a:gd name="connsiteX8" fmla="*/ 1747933 w 3193637"/>
                      <a:gd name="connsiteY8" fmla="*/ 151067 h 17478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193637" h="1747837">
                        <a:moveTo>
                          <a:pt x="1596866" y="0"/>
                        </a:moveTo>
                        <a:lnTo>
                          <a:pt x="1445705" y="151067"/>
                        </a:lnTo>
                        <a:lnTo>
                          <a:pt x="0" y="1596866"/>
                        </a:lnTo>
                        <a:lnTo>
                          <a:pt x="151067" y="1747838"/>
                        </a:lnTo>
                        <a:lnTo>
                          <a:pt x="1596866" y="302133"/>
                        </a:lnTo>
                        <a:lnTo>
                          <a:pt x="3042571" y="1747838"/>
                        </a:lnTo>
                        <a:lnTo>
                          <a:pt x="3193637" y="1596866"/>
                        </a:lnTo>
                        <a:lnTo>
                          <a:pt x="3193637" y="1596866"/>
                        </a:lnTo>
                        <a:lnTo>
                          <a:pt x="1747933" y="151067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3" name="Freeform: Shape 22">
                    <a:extLst>
                      <a:ext uri="{FF2B5EF4-FFF2-40B4-BE49-F238E27FC236}">
                        <a16:creationId xmlns:a16="http://schemas.microsoft.com/office/drawing/2014/main" id="{B557D244-AC55-4C3E-BB4F-B48286704634}"/>
                      </a:ext>
                    </a:extLst>
                  </p:cNvPr>
                  <p:cNvSpPr/>
                  <p:nvPr/>
                </p:nvSpPr>
                <p:spPr>
                  <a:xfrm>
                    <a:off x="5749764" y="2429160"/>
                    <a:ext cx="698360" cy="698229"/>
                  </a:xfrm>
                  <a:custGeom>
                    <a:avLst/>
                    <a:gdLst>
                      <a:gd name="connsiteX0" fmla="*/ 102299 w 698361"/>
                      <a:gd name="connsiteY0" fmla="*/ 595932 h 698230"/>
                      <a:gd name="connsiteX1" fmla="*/ 596170 w 698361"/>
                      <a:gd name="connsiteY1" fmla="*/ 595932 h 698230"/>
                      <a:gd name="connsiteX2" fmla="*/ 596170 w 698361"/>
                      <a:gd name="connsiteY2" fmla="*/ 102156 h 698230"/>
                      <a:gd name="connsiteX3" fmla="*/ 102299 w 698361"/>
                      <a:gd name="connsiteY3" fmla="*/ 102156 h 698230"/>
                      <a:gd name="connsiteX4" fmla="*/ 102299 w 698361"/>
                      <a:gd name="connsiteY4" fmla="*/ 595932 h 6982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98361" h="698230">
                        <a:moveTo>
                          <a:pt x="102299" y="595932"/>
                        </a:moveTo>
                        <a:cubicBezTo>
                          <a:pt x="238601" y="732330"/>
                          <a:pt x="459867" y="732330"/>
                          <a:pt x="596170" y="595932"/>
                        </a:cubicBezTo>
                        <a:cubicBezTo>
                          <a:pt x="732473" y="459629"/>
                          <a:pt x="732377" y="238458"/>
                          <a:pt x="596170" y="102156"/>
                        </a:cubicBezTo>
                        <a:cubicBezTo>
                          <a:pt x="459772" y="-34052"/>
                          <a:pt x="238601" y="-34052"/>
                          <a:pt x="102299" y="102156"/>
                        </a:cubicBezTo>
                        <a:cubicBezTo>
                          <a:pt x="-34100" y="238458"/>
                          <a:pt x="-34100" y="459629"/>
                          <a:pt x="102299" y="595932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896B3C5-E701-4E3A-A0D5-EE394F1445EE}"/>
                  </a:ext>
                </a:extLst>
              </p:cNvPr>
              <p:cNvSpPr txBox="1"/>
              <p:nvPr/>
            </p:nvSpPr>
            <p:spPr>
              <a:xfrm>
                <a:off x="4517676" y="1637479"/>
                <a:ext cx="570968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>
                    <a:solidFill>
                      <a:srgbClr val="2A507E"/>
                    </a:solidFill>
                    <a:latin typeface="Nunito Sans" panose="00000500000000000000" pitchFamily="2" charset="0"/>
                  </a:rPr>
                  <a:t>Health Imperatives</a:t>
                </a:r>
              </a:p>
            </p:txBody>
          </p: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3BE4496B-E0DA-472A-87AF-4B4F2F6E6B20}"/>
                  </a:ext>
                </a:extLst>
              </p:cNvPr>
              <p:cNvGrpSpPr/>
              <p:nvPr/>
            </p:nvGrpSpPr>
            <p:grpSpPr>
              <a:xfrm>
                <a:off x="2957207" y="1524443"/>
                <a:ext cx="1446230" cy="942894"/>
                <a:chOff x="1420046" y="-1080503"/>
                <a:chExt cx="1446230" cy="942894"/>
              </a:xfrm>
            </p:grpSpPr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0A2E5A4F-4BFC-4E8A-A425-3E1236606EE9}"/>
                    </a:ext>
                  </a:extLst>
                </p:cNvPr>
                <p:cNvSpPr txBox="1"/>
                <p:nvPr/>
              </p:nvSpPr>
              <p:spPr>
                <a:xfrm>
                  <a:off x="1420046" y="-1080503"/>
                  <a:ext cx="106268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>
                      <a:solidFill>
                        <a:srgbClr val="E55A61"/>
                      </a:solidFill>
                      <a:latin typeface="Arial Narrow" panose="020B0606020202030204" pitchFamily="34" charset="0"/>
                    </a:rPr>
                    <a:t>HEALTHY</a:t>
                  </a:r>
                </a:p>
              </p:txBody>
            </p:sp>
            <p:grpSp>
              <p:nvGrpSpPr>
                <p:cNvPr id="16" name="Group 15">
                  <a:extLst>
                    <a:ext uri="{FF2B5EF4-FFF2-40B4-BE49-F238E27FC236}">
                      <a16:creationId xmlns:a16="http://schemas.microsoft.com/office/drawing/2014/main" id="{BAD775FB-F8A0-4765-ADDF-8590E2AF3825}"/>
                    </a:ext>
                  </a:extLst>
                </p:cNvPr>
                <p:cNvGrpSpPr/>
                <p:nvPr/>
              </p:nvGrpSpPr>
              <p:grpSpPr>
                <a:xfrm>
                  <a:off x="1420046" y="-888311"/>
                  <a:ext cx="1446230" cy="750702"/>
                  <a:chOff x="1420046" y="-792058"/>
                  <a:chExt cx="1446230" cy="750702"/>
                </a:xfrm>
              </p:grpSpPr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14C2DFFE-FC7B-434D-960C-CDC7CD4E39B9}"/>
                      </a:ext>
                    </a:extLst>
                  </p:cNvPr>
                  <p:cNvSpPr txBox="1"/>
                  <p:nvPr/>
                </p:nvSpPr>
                <p:spPr>
                  <a:xfrm>
                    <a:off x="1420046" y="-792058"/>
                    <a:ext cx="68961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b="1">
                        <a:solidFill>
                          <a:srgbClr val="009DCC"/>
                        </a:solidFill>
                        <a:latin typeface="Arial Narrow" panose="020B0606020202030204" pitchFamily="34" charset="0"/>
                      </a:rPr>
                      <a:t>SAFE</a:t>
                    </a:r>
                  </a:p>
                </p:txBody>
              </p:sp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B22BF687-AE0A-4DA1-ACCC-145D068AAE25}"/>
                      </a:ext>
                    </a:extLst>
                  </p:cNvPr>
                  <p:cNvSpPr txBox="1"/>
                  <p:nvPr/>
                </p:nvSpPr>
                <p:spPr>
                  <a:xfrm>
                    <a:off x="1420046" y="-600193"/>
                    <a:ext cx="994183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b="1">
                        <a:solidFill>
                          <a:srgbClr val="70A740"/>
                        </a:solidFill>
                        <a:latin typeface="Arial Narrow" panose="020B0606020202030204" pitchFamily="34" charset="0"/>
                      </a:rPr>
                      <a:t>STRONG</a:t>
                    </a:r>
                  </a:p>
                </p:txBody>
              </p:sp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F0CA617B-35C3-447B-AD0A-1BAE9D873CAA}"/>
                      </a:ext>
                    </a:extLst>
                  </p:cNvPr>
                  <p:cNvSpPr txBox="1"/>
                  <p:nvPr/>
                </p:nvSpPr>
                <p:spPr>
                  <a:xfrm>
                    <a:off x="1420046" y="-410688"/>
                    <a:ext cx="144623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b="1">
                        <a:solidFill>
                          <a:srgbClr val="894F7F"/>
                        </a:solidFill>
                        <a:latin typeface="Arial Narrow" panose="020B0606020202030204" pitchFamily="34" charset="0"/>
                      </a:rPr>
                      <a:t>EMPOWERED</a:t>
                    </a:r>
                  </a:p>
                </p:txBody>
              </p:sp>
            </p:grpSp>
          </p:grpSp>
        </p:grpSp>
      </p:grpSp>
    </p:spTree>
    <p:extLst>
      <p:ext uri="{BB962C8B-B14F-4D97-AF65-F5344CB8AC3E}">
        <p14:creationId xmlns:p14="http://schemas.microsoft.com/office/powerpoint/2010/main" val="3910867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RHS Red Picture Content">
    <p:bg>
      <p:bgPr>
        <a:solidFill>
          <a:srgbClr val="EFF5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1" y="1286682"/>
            <a:ext cx="3932237" cy="131520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99567" y="1286683"/>
            <a:ext cx="6172200" cy="4873625"/>
          </a:xfrm>
          <a:ln w="38100">
            <a:solidFill>
              <a:schemeClr val="tx1"/>
            </a:solidFill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6611" y="2620486"/>
            <a:ext cx="3932237" cy="344780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F4C3439-D3A0-47E1-B46E-CD9B7DD1C9E4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877077"/>
          </a:xfrm>
          <a:prstGeom prst="rect">
            <a:avLst/>
          </a:prstGeom>
          <a:solidFill>
            <a:srgbClr val="113B6D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95772A5-3918-41A7-A752-754FC54E9280}"/>
              </a:ext>
            </a:extLst>
          </p:cNvPr>
          <p:cNvGrpSpPr/>
          <p:nvPr/>
        </p:nvGrpSpPr>
        <p:grpSpPr>
          <a:xfrm>
            <a:off x="9235622" y="152105"/>
            <a:ext cx="2685027" cy="578754"/>
            <a:chOff x="9235622" y="152105"/>
            <a:chExt cx="2685027" cy="578754"/>
          </a:xfrm>
        </p:grpSpPr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F9CA5C0B-8C17-47FB-ABA5-CDF3ABED14C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235622" y="152105"/>
              <a:ext cx="578754" cy="578754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F7210C6-CB0A-4613-903D-0135C1139E4A}"/>
                </a:ext>
              </a:extLst>
            </p:cNvPr>
            <p:cNvSpPr txBox="1"/>
            <p:nvPr/>
          </p:nvSpPr>
          <p:spPr>
            <a:xfrm>
              <a:off x="9796350" y="284224"/>
              <a:ext cx="21242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  <a:latin typeface="Nunito Sans" panose="00000500000000000000" pitchFamily="2" charset="0"/>
                </a:rPr>
                <a:t>Health Imperatives</a:t>
              </a: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ECC316CE-8364-4534-89EF-EB68DDFC873F}"/>
              </a:ext>
            </a:extLst>
          </p:cNvPr>
          <p:cNvSpPr/>
          <p:nvPr/>
        </p:nvSpPr>
        <p:spPr>
          <a:xfrm>
            <a:off x="0" y="789708"/>
            <a:ext cx="12192000" cy="1237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5A5121A-11B1-485A-A3FC-F760520855A8}"/>
              </a:ext>
            </a:extLst>
          </p:cNvPr>
          <p:cNvSpPr txBox="1">
            <a:spLocks/>
          </p:cNvSpPr>
          <p:nvPr/>
        </p:nvSpPr>
        <p:spPr>
          <a:xfrm>
            <a:off x="364374" y="182562"/>
            <a:ext cx="10515600" cy="424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T I T L E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B7D984B8-6E99-4F15-942A-0D9951C27A9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66505" y="6340770"/>
            <a:ext cx="6458989" cy="3651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Health Imperatives Location/ Program • Address • Telephone</a:t>
            </a:r>
          </a:p>
        </p:txBody>
      </p:sp>
    </p:spTree>
    <p:extLst>
      <p:ext uri="{BB962C8B-B14F-4D97-AF65-F5344CB8AC3E}">
        <p14:creationId xmlns:p14="http://schemas.microsoft.com/office/powerpoint/2010/main" val="463115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RHS Red End Page">
    <p:bg>
      <p:bgPr>
        <a:solidFill>
          <a:srgbClr val="EFF5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3495" y="3209731"/>
            <a:ext cx="5905010" cy="57593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F4C3439-D3A0-47E1-B46E-CD9B7DD1C9E4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877077"/>
          </a:xfrm>
          <a:prstGeom prst="rect">
            <a:avLst/>
          </a:prstGeom>
          <a:solidFill>
            <a:srgbClr val="113B6D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CC316CE-8364-4534-89EF-EB68DDFC873F}"/>
              </a:ext>
            </a:extLst>
          </p:cNvPr>
          <p:cNvSpPr/>
          <p:nvPr/>
        </p:nvSpPr>
        <p:spPr>
          <a:xfrm>
            <a:off x="0" y="789708"/>
            <a:ext cx="12192000" cy="1237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3F57D7FE-A8F4-44FF-A5C4-94FCB848521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30237" y="4575344"/>
            <a:ext cx="6458989" cy="1200304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/>
              <a:t>Health Imperatives Location/ Program </a:t>
            </a:r>
          </a:p>
          <a:p>
            <a:pPr lvl="0"/>
            <a:r>
              <a:rPr lang="en-US"/>
              <a:t> Address </a:t>
            </a:r>
          </a:p>
          <a:p>
            <a:pPr lvl="0"/>
            <a:r>
              <a:rPr lang="en-US"/>
              <a:t>Telephone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F50973D-D0AF-49B4-A6D3-B63279A0C4A2}"/>
              </a:ext>
            </a:extLst>
          </p:cNvPr>
          <p:cNvGrpSpPr/>
          <p:nvPr/>
        </p:nvGrpSpPr>
        <p:grpSpPr>
          <a:xfrm>
            <a:off x="2021760" y="1666760"/>
            <a:ext cx="8148479" cy="944033"/>
            <a:chOff x="198973" y="-12292"/>
            <a:chExt cx="8148479" cy="944033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1FC2AD3-250B-4E19-8791-7F92307083D2}"/>
                </a:ext>
              </a:extLst>
            </p:cNvPr>
            <p:cNvCxnSpPr/>
            <p:nvPr/>
          </p:nvCxnSpPr>
          <p:spPr>
            <a:xfrm>
              <a:off x="2569271" y="67976"/>
              <a:ext cx="0" cy="86123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B00A4928-16DE-4621-857D-D088C723B926}"/>
                </a:ext>
              </a:extLst>
            </p:cNvPr>
            <p:cNvGrpSpPr/>
            <p:nvPr/>
          </p:nvGrpSpPr>
          <p:grpSpPr>
            <a:xfrm>
              <a:off x="198973" y="-12292"/>
              <a:ext cx="8148479" cy="944033"/>
              <a:chOff x="2078880" y="1524443"/>
              <a:chExt cx="8148479" cy="944033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DE558FF3-A078-40AB-A4E5-E13FB588FC94}"/>
                  </a:ext>
                </a:extLst>
              </p:cNvPr>
              <p:cNvGrpSpPr/>
              <p:nvPr/>
            </p:nvGrpSpPr>
            <p:grpSpPr>
              <a:xfrm>
                <a:off x="2078880" y="1621787"/>
                <a:ext cx="852563" cy="824998"/>
                <a:chOff x="731222" y="-942331"/>
                <a:chExt cx="852563" cy="824998"/>
              </a:xfrm>
            </p:grpSpPr>
            <p:pic>
              <p:nvPicPr>
                <p:cNvPr id="26" name="Graphic 25">
                  <a:extLst>
                    <a:ext uri="{FF2B5EF4-FFF2-40B4-BE49-F238E27FC236}">
                      <a16:creationId xmlns:a16="http://schemas.microsoft.com/office/drawing/2014/main" id="{0D5B7EAA-BD5D-44B7-A032-3EE962B74DD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31222" y="-940242"/>
                  <a:ext cx="851827" cy="822909"/>
                </a:xfrm>
                <a:prstGeom prst="rect">
                  <a:avLst/>
                </a:prstGeom>
              </p:spPr>
            </p:pic>
            <p:grpSp>
              <p:nvGrpSpPr>
                <p:cNvPr id="27" name="Graphic 17">
                  <a:extLst>
                    <a:ext uri="{FF2B5EF4-FFF2-40B4-BE49-F238E27FC236}">
                      <a16:creationId xmlns:a16="http://schemas.microsoft.com/office/drawing/2014/main" id="{E88E9E78-C038-4542-BFB6-006D87EA20F3}"/>
                    </a:ext>
                  </a:extLst>
                </p:cNvPr>
                <p:cNvGrpSpPr/>
                <p:nvPr/>
              </p:nvGrpSpPr>
              <p:grpSpPr>
                <a:xfrm>
                  <a:off x="731222" y="-942331"/>
                  <a:ext cx="852563" cy="450757"/>
                  <a:chOff x="4500566" y="1784872"/>
                  <a:chExt cx="3193637" cy="1747837"/>
                </a:xfrm>
                <a:solidFill>
                  <a:srgbClr val="4990CD"/>
                </a:solidFill>
              </p:grpSpPr>
              <p:sp>
                <p:nvSpPr>
                  <p:cNvPr id="28" name="Freeform: Shape 27">
                    <a:extLst>
                      <a:ext uri="{FF2B5EF4-FFF2-40B4-BE49-F238E27FC236}">
                        <a16:creationId xmlns:a16="http://schemas.microsoft.com/office/drawing/2014/main" id="{FFC4FA86-C3FF-491D-8848-813CD50B5136}"/>
                      </a:ext>
                    </a:extLst>
                  </p:cNvPr>
                  <p:cNvSpPr/>
                  <p:nvPr/>
                </p:nvSpPr>
                <p:spPr>
                  <a:xfrm>
                    <a:off x="4500566" y="1784872"/>
                    <a:ext cx="3193637" cy="1747837"/>
                  </a:xfrm>
                  <a:custGeom>
                    <a:avLst/>
                    <a:gdLst>
                      <a:gd name="connsiteX0" fmla="*/ 1596866 w 3193637"/>
                      <a:gd name="connsiteY0" fmla="*/ 0 h 1747837"/>
                      <a:gd name="connsiteX1" fmla="*/ 1445705 w 3193637"/>
                      <a:gd name="connsiteY1" fmla="*/ 151067 h 1747837"/>
                      <a:gd name="connsiteX2" fmla="*/ 0 w 3193637"/>
                      <a:gd name="connsiteY2" fmla="*/ 1596866 h 1747837"/>
                      <a:gd name="connsiteX3" fmla="*/ 151067 w 3193637"/>
                      <a:gd name="connsiteY3" fmla="*/ 1747838 h 1747837"/>
                      <a:gd name="connsiteX4" fmla="*/ 1596866 w 3193637"/>
                      <a:gd name="connsiteY4" fmla="*/ 302133 h 1747837"/>
                      <a:gd name="connsiteX5" fmla="*/ 3042571 w 3193637"/>
                      <a:gd name="connsiteY5" fmla="*/ 1747838 h 1747837"/>
                      <a:gd name="connsiteX6" fmla="*/ 3193637 w 3193637"/>
                      <a:gd name="connsiteY6" fmla="*/ 1596866 h 1747837"/>
                      <a:gd name="connsiteX7" fmla="*/ 3193637 w 3193637"/>
                      <a:gd name="connsiteY7" fmla="*/ 1596866 h 1747837"/>
                      <a:gd name="connsiteX8" fmla="*/ 1747933 w 3193637"/>
                      <a:gd name="connsiteY8" fmla="*/ 151067 h 17478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193637" h="1747837">
                        <a:moveTo>
                          <a:pt x="1596866" y="0"/>
                        </a:moveTo>
                        <a:lnTo>
                          <a:pt x="1445705" y="151067"/>
                        </a:lnTo>
                        <a:lnTo>
                          <a:pt x="0" y="1596866"/>
                        </a:lnTo>
                        <a:lnTo>
                          <a:pt x="151067" y="1747838"/>
                        </a:lnTo>
                        <a:lnTo>
                          <a:pt x="1596866" y="302133"/>
                        </a:lnTo>
                        <a:lnTo>
                          <a:pt x="3042571" y="1747838"/>
                        </a:lnTo>
                        <a:lnTo>
                          <a:pt x="3193637" y="1596866"/>
                        </a:lnTo>
                        <a:lnTo>
                          <a:pt x="3193637" y="1596866"/>
                        </a:lnTo>
                        <a:lnTo>
                          <a:pt x="1747933" y="151067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9" name="Freeform: Shape 28">
                    <a:extLst>
                      <a:ext uri="{FF2B5EF4-FFF2-40B4-BE49-F238E27FC236}">
                        <a16:creationId xmlns:a16="http://schemas.microsoft.com/office/drawing/2014/main" id="{6AB496AE-B6C4-4F39-8F7D-F5421E1FB24A}"/>
                      </a:ext>
                    </a:extLst>
                  </p:cNvPr>
                  <p:cNvSpPr/>
                  <p:nvPr/>
                </p:nvSpPr>
                <p:spPr>
                  <a:xfrm>
                    <a:off x="5749764" y="2429160"/>
                    <a:ext cx="698360" cy="698229"/>
                  </a:xfrm>
                  <a:custGeom>
                    <a:avLst/>
                    <a:gdLst>
                      <a:gd name="connsiteX0" fmla="*/ 102299 w 698361"/>
                      <a:gd name="connsiteY0" fmla="*/ 595932 h 698230"/>
                      <a:gd name="connsiteX1" fmla="*/ 596170 w 698361"/>
                      <a:gd name="connsiteY1" fmla="*/ 595932 h 698230"/>
                      <a:gd name="connsiteX2" fmla="*/ 596170 w 698361"/>
                      <a:gd name="connsiteY2" fmla="*/ 102156 h 698230"/>
                      <a:gd name="connsiteX3" fmla="*/ 102299 w 698361"/>
                      <a:gd name="connsiteY3" fmla="*/ 102156 h 698230"/>
                      <a:gd name="connsiteX4" fmla="*/ 102299 w 698361"/>
                      <a:gd name="connsiteY4" fmla="*/ 595932 h 6982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98361" h="698230">
                        <a:moveTo>
                          <a:pt x="102299" y="595932"/>
                        </a:moveTo>
                        <a:cubicBezTo>
                          <a:pt x="238601" y="732330"/>
                          <a:pt x="459867" y="732330"/>
                          <a:pt x="596170" y="595932"/>
                        </a:cubicBezTo>
                        <a:cubicBezTo>
                          <a:pt x="732473" y="459629"/>
                          <a:pt x="732377" y="238458"/>
                          <a:pt x="596170" y="102156"/>
                        </a:cubicBezTo>
                        <a:cubicBezTo>
                          <a:pt x="459772" y="-34052"/>
                          <a:pt x="238601" y="-34052"/>
                          <a:pt x="102299" y="102156"/>
                        </a:cubicBezTo>
                        <a:cubicBezTo>
                          <a:pt x="-34100" y="238458"/>
                          <a:pt x="-34100" y="459629"/>
                          <a:pt x="102299" y="595932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8883D31-F78D-44F9-BF84-2007424E3E96}"/>
                  </a:ext>
                </a:extLst>
              </p:cNvPr>
              <p:cNvSpPr txBox="1"/>
              <p:nvPr/>
            </p:nvSpPr>
            <p:spPr>
              <a:xfrm>
                <a:off x="4517676" y="1637479"/>
                <a:ext cx="570968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>
                    <a:solidFill>
                      <a:srgbClr val="2A507E"/>
                    </a:solidFill>
                    <a:latin typeface="Nunito Sans" panose="00000500000000000000" pitchFamily="2" charset="0"/>
                  </a:rPr>
                  <a:t>Health Imperatives</a:t>
                </a:r>
              </a:p>
            </p:txBody>
          </p: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C558661E-104A-49AB-A48C-AFA5E2A5EE55}"/>
                  </a:ext>
                </a:extLst>
              </p:cNvPr>
              <p:cNvGrpSpPr/>
              <p:nvPr/>
            </p:nvGrpSpPr>
            <p:grpSpPr>
              <a:xfrm>
                <a:off x="2957207" y="1524443"/>
                <a:ext cx="1446230" cy="942894"/>
                <a:chOff x="1420046" y="-1080503"/>
                <a:chExt cx="1446230" cy="942894"/>
              </a:xfrm>
            </p:grpSpPr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42BC3AC6-72DA-4E10-8E31-80B6710AA649}"/>
                    </a:ext>
                  </a:extLst>
                </p:cNvPr>
                <p:cNvSpPr txBox="1"/>
                <p:nvPr/>
              </p:nvSpPr>
              <p:spPr>
                <a:xfrm>
                  <a:off x="1420046" y="-1080503"/>
                  <a:ext cx="106268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>
                      <a:solidFill>
                        <a:srgbClr val="E55A61"/>
                      </a:solidFill>
                      <a:latin typeface="Arial Narrow" panose="020B0606020202030204" pitchFamily="34" charset="0"/>
                    </a:rPr>
                    <a:t>HEALTHY</a:t>
                  </a:r>
                </a:p>
              </p:txBody>
            </p:sp>
            <p:grpSp>
              <p:nvGrpSpPr>
                <p:cNvPr id="22" name="Group 21">
                  <a:extLst>
                    <a:ext uri="{FF2B5EF4-FFF2-40B4-BE49-F238E27FC236}">
                      <a16:creationId xmlns:a16="http://schemas.microsoft.com/office/drawing/2014/main" id="{57B6BBCA-6BCA-430B-8ED9-74F1C8A76095}"/>
                    </a:ext>
                  </a:extLst>
                </p:cNvPr>
                <p:cNvGrpSpPr/>
                <p:nvPr/>
              </p:nvGrpSpPr>
              <p:grpSpPr>
                <a:xfrm>
                  <a:off x="1420046" y="-888311"/>
                  <a:ext cx="1446230" cy="750702"/>
                  <a:chOff x="1420046" y="-792058"/>
                  <a:chExt cx="1446230" cy="750702"/>
                </a:xfrm>
              </p:grpSpPr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3C9F05A6-247B-426C-820E-4763515DA0CC}"/>
                      </a:ext>
                    </a:extLst>
                  </p:cNvPr>
                  <p:cNvSpPr txBox="1"/>
                  <p:nvPr/>
                </p:nvSpPr>
                <p:spPr>
                  <a:xfrm>
                    <a:off x="1420046" y="-792058"/>
                    <a:ext cx="68961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b="1">
                        <a:solidFill>
                          <a:srgbClr val="009DCC"/>
                        </a:solidFill>
                        <a:latin typeface="Arial Narrow" panose="020B0606020202030204" pitchFamily="34" charset="0"/>
                      </a:rPr>
                      <a:t>SAFE</a:t>
                    </a:r>
                  </a:p>
                </p:txBody>
              </p:sp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FB736E63-C86E-4C3B-942F-E92E63296995}"/>
                      </a:ext>
                    </a:extLst>
                  </p:cNvPr>
                  <p:cNvSpPr txBox="1"/>
                  <p:nvPr/>
                </p:nvSpPr>
                <p:spPr>
                  <a:xfrm>
                    <a:off x="1420046" y="-600193"/>
                    <a:ext cx="994183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b="1">
                        <a:solidFill>
                          <a:srgbClr val="70A740"/>
                        </a:solidFill>
                        <a:latin typeface="Arial Narrow" panose="020B0606020202030204" pitchFamily="34" charset="0"/>
                      </a:rPr>
                      <a:t>STRONG</a:t>
                    </a:r>
                  </a:p>
                </p:txBody>
              </p:sp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4C735315-08FA-43EB-9ECF-B5EAD8F74195}"/>
                      </a:ext>
                    </a:extLst>
                  </p:cNvPr>
                  <p:cNvSpPr txBox="1"/>
                  <p:nvPr/>
                </p:nvSpPr>
                <p:spPr>
                  <a:xfrm>
                    <a:off x="1420046" y="-410688"/>
                    <a:ext cx="144623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b="1">
                        <a:solidFill>
                          <a:srgbClr val="894F7F"/>
                        </a:solidFill>
                        <a:latin typeface="Arial Narrow" panose="020B0606020202030204" pitchFamily="34" charset="0"/>
                      </a:rPr>
                      <a:t>EMPOWERED</a:t>
                    </a:r>
                  </a:p>
                </p:txBody>
              </p:sp>
            </p:grpSp>
          </p:grpSp>
        </p:grpSp>
      </p:grpSp>
    </p:spTree>
    <p:extLst>
      <p:ext uri="{BB962C8B-B14F-4D97-AF65-F5344CB8AC3E}">
        <p14:creationId xmlns:p14="http://schemas.microsoft.com/office/powerpoint/2010/main" val="3362553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IP Purple 2 Content">
    <p:bg>
      <p:bgPr>
        <a:solidFill>
          <a:srgbClr val="EFF5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12192000" cy="789707"/>
          </a:xfrm>
          <a:solidFill>
            <a:srgbClr val="113B6D"/>
          </a:solidFill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79913"/>
            <a:ext cx="5181600" cy="4797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379913"/>
            <a:ext cx="5181600" cy="4797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940D783-AB96-4568-8063-4B816945363D}"/>
              </a:ext>
            </a:extLst>
          </p:cNvPr>
          <p:cNvGrpSpPr/>
          <p:nvPr/>
        </p:nvGrpSpPr>
        <p:grpSpPr>
          <a:xfrm>
            <a:off x="9235622" y="152105"/>
            <a:ext cx="2685027" cy="578754"/>
            <a:chOff x="9235622" y="152105"/>
            <a:chExt cx="2685027" cy="578754"/>
          </a:xfrm>
        </p:grpSpPr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7625F62A-D59D-42FF-944E-E91FDE8308C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235622" y="152105"/>
              <a:ext cx="578754" cy="578754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781300A-771F-4B42-9A43-5A4303DDD7FE}"/>
                </a:ext>
              </a:extLst>
            </p:cNvPr>
            <p:cNvSpPr txBox="1"/>
            <p:nvPr/>
          </p:nvSpPr>
          <p:spPr>
            <a:xfrm>
              <a:off x="9796350" y="284224"/>
              <a:ext cx="21242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  <a:latin typeface="Nunito Sans" panose="00000500000000000000" pitchFamily="2" charset="0"/>
                </a:rPr>
                <a:t>Health Imperatives</a:t>
              </a: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76C79716-B11F-4620-9783-92948CD52C64}"/>
              </a:ext>
            </a:extLst>
          </p:cNvPr>
          <p:cNvSpPr/>
          <p:nvPr/>
        </p:nvSpPr>
        <p:spPr>
          <a:xfrm>
            <a:off x="0" y="789708"/>
            <a:ext cx="12192000" cy="1237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4D2548A9-2E0E-4BC3-9EF0-F45C44D5C498}"/>
              </a:ext>
            </a:extLst>
          </p:cNvPr>
          <p:cNvSpPr txBox="1">
            <a:spLocks/>
          </p:cNvSpPr>
          <p:nvPr/>
        </p:nvSpPr>
        <p:spPr>
          <a:xfrm>
            <a:off x="364374" y="182562"/>
            <a:ext cx="10515600" cy="424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T I T L 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0F0E8935-AD4C-4F23-8976-F8AE27B776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66505" y="6340770"/>
            <a:ext cx="6458989" cy="3651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Health Imperatives Location/ Program • Address • Telephone</a:t>
            </a:r>
          </a:p>
        </p:txBody>
      </p:sp>
    </p:spTree>
    <p:extLst>
      <p:ext uri="{BB962C8B-B14F-4D97-AF65-F5344CB8AC3E}">
        <p14:creationId xmlns:p14="http://schemas.microsoft.com/office/powerpoint/2010/main" val="1256182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P Purple Content Page">
    <p:bg>
      <p:bgPr>
        <a:solidFill>
          <a:srgbClr val="EFF5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3509" y="1253330"/>
            <a:ext cx="10515600" cy="49396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1F27EFA-F7FA-4AE4-B9B1-AFF25C811946}"/>
              </a:ext>
            </a:extLst>
          </p:cNvPr>
          <p:cNvSpPr/>
          <p:nvPr/>
        </p:nvSpPr>
        <p:spPr>
          <a:xfrm>
            <a:off x="0" y="0"/>
            <a:ext cx="12192000" cy="789709"/>
          </a:xfrm>
          <a:prstGeom prst="rect">
            <a:avLst/>
          </a:prstGeom>
          <a:solidFill>
            <a:srgbClr val="113B6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4374" y="182562"/>
            <a:ext cx="10515600" cy="424584"/>
          </a:xfrm>
        </p:spPr>
        <p:txBody>
          <a:bodyPr>
            <a:normAutofit/>
          </a:bodyPr>
          <a:lstStyle>
            <a:lvl1pPr>
              <a:defRPr sz="24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/>
              <a:t>T I T L 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7A7560D-4B23-4A43-B833-1D86954280C2}"/>
              </a:ext>
            </a:extLst>
          </p:cNvPr>
          <p:cNvGrpSpPr/>
          <p:nvPr/>
        </p:nvGrpSpPr>
        <p:grpSpPr>
          <a:xfrm>
            <a:off x="9235622" y="152105"/>
            <a:ext cx="2685027" cy="578754"/>
            <a:chOff x="9235622" y="152105"/>
            <a:chExt cx="2685027" cy="578754"/>
          </a:xfrm>
        </p:grpSpPr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5A1BA790-4977-4558-9355-56735F63A4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235622" y="152105"/>
              <a:ext cx="578754" cy="578754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B253D5D-4D26-4CE2-AF54-1B45BCE0D41F}"/>
                </a:ext>
              </a:extLst>
            </p:cNvPr>
            <p:cNvSpPr txBox="1"/>
            <p:nvPr/>
          </p:nvSpPr>
          <p:spPr>
            <a:xfrm>
              <a:off x="9796350" y="284224"/>
              <a:ext cx="21242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  <a:latin typeface="Nunito Sans" panose="00000500000000000000" pitchFamily="2" charset="0"/>
                </a:rPr>
                <a:t>Health Imperatives</a:t>
              </a:r>
            </a:p>
          </p:txBody>
        </p:sp>
      </p:grp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47EDBEB-F145-4E22-BC50-84F32B8B15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66505" y="6340770"/>
            <a:ext cx="6458989" cy="3651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Health Imperatives Location/ Program • Address • Telephone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FE3A4DF-2EF7-4D15-B195-ADC216460164}"/>
              </a:ext>
            </a:extLst>
          </p:cNvPr>
          <p:cNvSpPr/>
          <p:nvPr/>
        </p:nvSpPr>
        <p:spPr>
          <a:xfrm>
            <a:off x="0" y="789708"/>
            <a:ext cx="12192000" cy="123713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733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P Purple 2 Content">
    <p:bg>
      <p:bgPr>
        <a:solidFill>
          <a:srgbClr val="EFF5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12192000" cy="789707"/>
          </a:xfrm>
          <a:solidFill>
            <a:srgbClr val="113B6D"/>
          </a:solidFill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79913"/>
            <a:ext cx="5181600" cy="4797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379913"/>
            <a:ext cx="5181600" cy="4797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940D783-AB96-4568-8063-4B816945363D}"/>
              </a:ext>
            </a:extLst>
          </p:cNvPr>
          <p:cNvGrpSpPr/>
          <p:nvPr/>
        </p:nvGrpSpPr>
        <p:grpSpPr>
          <a:xfrm>
            <a:off x="9235622" y="152105"/>
            <a:ext cx="2685027" cy="578754"/>
            <a:chOff x="9235622" y="152105"/>
            <a:chExt cx="2685027" cy="578754"/>
          </a:xfrm>
        </p:grpSpPr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7625F62A-D59D-42FF-944E-E91FDE8308C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235622" y="152105"/>
              <a:ext cx="578754" cy="578754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781300A-771F-4B42-9A43-5A4303DDD7FE}"/>
                </a:ext>
              </a:extLst>
            </p:cNvPr>
            <p:cNvSpPr txBox="1"/>
            <p:nvPr/>
          </p:nvSpPr>
          <p:spPr>
            <a:xfrm>
              <a:off x="9796350" y="284224"/>
              <a:ext cx="21242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  <a:latin typeface="Nunito Sans" panose="00000500000000000000" pitchFamily="2" charset="0"/>
                </a:rPr>
                <a:t>Health Imperatives</a:t>
              </a: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76C79716-B11F-4620-9783-92948CD52C64}"/>
              </a:ext>
            </a:extLst>
          </p:cNvPr>
          <p:cNvSpPr/>
          <p:nvPr/>
        </p:nvSpPr>
        <p:spPr>
          <a:xfrm>
            <a:off x="0" y="789708"/>
            <a:ext cx="12192000" cy="1237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4D2548A9-2E0E-4BC3-9EF0-F45C44D5C498}"/>
              </a:ext>
            </a:extLst>
          </p:cNvPr>
          <p:cNvSpPr txBox="1">
            <a:spLocks/>
          </p:cNvSpPr>
          <p:nvPr/>
        </p:nvSpPr>
        <p:spPr>
          <a:xfrm>
            <a:off x="364374" y="182562"/>
            <a:ext cx="10515600" cy="424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T I T L 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0F0E8935-AD4C-4F23-8976-F8AE27B776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66505" y="6340770"/>
            <a:ext cx="6458989" cy="3651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Health Imperatives Location/ Program • Address • Telephone</a:t>
            </a:r>
          </a:p>
        </p:txBody>
      </p:sp>
    </p:spTree>
    <p:extLst>
      <p:ext uri="{BB962C8B-B14F-4D97-AF65-F5344CB8AC3E}">
        <p14:creationId xmlns:p14="http://schemas.microsoft.com/office/powerpoint/2010/main" val="2526356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P Purple Picture Content">
    <p:bg>
      <p:bgPr>
        <a:solidFill>
          <a:srgbClr val="EFF5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1" y="1286682"/>
            <a:ext cx="3932237" cy="131520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99567" y="1286683"/>
            <a:ext cx="6172200" cy="4873625"/>
          </a:xfrm>
          <a:ln w="38100">
            <a:solidFill>
              <a:schemeClr val="tx1"/>
            </a:solidFill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6611" y="2620486"/>
            <a:ext cx="3932237" cy="344780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F4C3439-D3A0-47E1-B46E-CD9B7DD1C9E4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877077"/>
          </a:xfrm>
          <a:prstGeom prst="rect">
            <a:avLst/>
          </a:prstGeom>
          <a:solidFill>
            <a:srgbClr val="113B6D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95772A5-3918-41A7-A752-754FC54E9280}"/>
              </a:ext>
            </a:extLst>
          </p:cNvPr>
          <p:cNvGrpSpPr/>
          <p:nvPr/>
        </p:nvGrpSpPr>
        <p:grpSpPr>
          <a:xfrm>
            <a:off x="9235622" y="152105"/>
            <a:ext cx="2685027" cy="578754"/>
            <a:chOff x="9235622" y="152105"/>
            <a:chExt cx="2685027" cy="578754"/>
          </a:xfrm>
        </p:grpSpPr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F9CA5C0B-8C17-47FB-ABA5-CDF3ABED14C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235622" y="152105"/>
              <a:ext cx="578754" cy="578754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F7210C6-CB0A-4613-903D-0135C1139E4A}"/>
                </a:ext>
              </a:extLst>
            </p:cNvPr>
            <p:cNvSpPr txBox="1"/>
            <p:nvPr/>
          </p:nvSpPr>
          <p:spPr>
            <a:xfrm>
              <a:off x="9796350" y="284224"/>
              <a:ext cx="21242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  <a:latin typeface="Nunito Sans" panose="00000500000000000000" pitchFamily="2" charset="0"/>
                </a:rPr>
                <a:t>Health Imperatives</a:t>
              </a: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ECC316CE-8364-4534-89EF-EB68DDFC873F}"/>
              </a:ext>
            </a:extLst>
          </p:cNvPr>
          <p:cNvSpPr/>
          <p:nvPr/>
        </p:nvSpPr>
        <p:spPr>
          <a:xfrm>
            <a:off x="0" y="789708"/>
            <a:ext cx="12192000" cy="1237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5A5121A-11B1-485A-A3FC-F760520855A8}"/>
              </a:ext>
            </a:extLst>
          </p:cNvPr>
          <p:cNvSpPr txBox="1">
            <a:spLocks/>
          </p:cNvSpPr>
          <p:nvPr/>
        </p:nvSpPr>
        <p:spPr>
          <a:xfrm>
            <a:off x="364374" y="182562"/>
            <a:ext cx="10515600" cy="424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T I T L E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B7D984B8-6E99-4F15-942A-0D9951C27A9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66505" y="6340770"/>
            <a:ext cx="6458989" cy="3651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Health Imperatives Location/ Program • Address • Telephone</a:t>
            </a:r>
          </a:p>
        </p:txBody>
      </p:sp>
    </p:spTree>
    <p:extLst>
      <p:ext uri="{BB962C8B-B14F-4D97-AF65-F5344CB8AC3E}">
        <p14:creationId xmlns:p14="http://schemas.microsoft.com/office/powerpoint/2010/main" val="568561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P Purple End Page">
    <p:bg>
      <p:bgPr>
        <a:solidFill>
          <a:srgbClr val="EFF5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3495" y="3209731"/>
            <a:ext cx="5905010" cy="57593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F4C3439-D3A0-47E1-B46E-CD9B7DD1C9E4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877077"/>
          </a:xfrm>
          <a:prstGeom prst="rect">
            <a:avLst/>
          </a:prstGeom>
          <a:solidFill>
            <a:srgbClr val="113B6D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CC316CE-8364-4534-89EF-EB68DDFC873F}"/>
              </a:ext>
            </a:extLst>
          </p:cNvPr>
          <p:cNvSpPr/>
          <p:nvPr/>
        </p:nvSpPr>
        <p:spPr>
          <a:xfrm>
            <a:off x="0" y="789708"/>
            <a:ext cx="12192000" cy="1237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3F57D7FE-A8F4-44FF-A5C4-94FCB848521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30237" y="4575344"/>
            <a:ext cx="6458989" cy="1200304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/>
              <a:t>Health Imperatives Location/ Program </a:t>
            </a:r>
          </a:p>
          <a:p>
            <a:pPr lvl="0"/>
            <a:r>
              <a:rPr lang="en-US"/>
              <a:t> Address </a:t>
            </a:r>
          </a:p>
          <a:p>
            <a:pPr lvl="0"/>
            <a:r>
              <a:rPr lang="en-US"/>
              <a:t>Telephone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F50973D-D0AF-49B4-A6D3-B63279A0C4A2}"/>
              </a:ext>
            </a:extLst>
          </p:cNvPr>
          <p:cNvGrpSpPr/>
          <p:nvPr/>
        </p:nvGrpSpPr>
        <p:grpSpPr>
          <a:xfrm>
            <a:off x="2021760" y="1666760"/>
            <a:ext cx="8148479" cy="944033"/>
            <a:chOff x="198973" y="-12292"/>
            <a:chExt cx="8148479" cy="944033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1FC2AD3-250B-4E19-8791-7F92307083D2}"/>
                </a:ext>
              </a:extLst>
            </p:cNvPr>
            <p:cNvCxnSpPr/>
            <p:nvPr/>
          </p:nvCxnSpPr>
          <p:spPr>
            <a:xfrm>
              <a:off x="2569271" y="67976"/>
              <a:ext cx="0" cy="86123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B00A4928-16DE-4621-857D-D088C723B926}"/>
                </a:ext>
              </a:extLst>
            </p:cNvPr>
            <p:cNvGrpSpPr/>
            <p:nvPr/>
          </p:nvGrpSpPr>
          <p:grpSpPr>
            <a:xfrm>
              <a:off x="198973" y="-12292"/>
              <a:ext cx="8148479" cy="944033"/>
              <a:chOff x="2078880" y="1524443"/>
              <a:chExt cx="8148479" cy="944033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DE558FF3-A078-40AB-A4E5-E13FB588FC94}"/>
                  </a:ext>
                </a:extLst>
              </p:cNvPr>
              <p:cNvGrpSpPr/>
              <p:nvPr/>
            </p:nvGrpSpPr>
            <p:grpSpPr>
              <a:xfrm>
                <a:off x="2078880" y="1621787"/>
                <a:ext cx="852563" cy="824998"/>
                <a:chOff x="731222" y="-942331"/>
                <a:chExt cx="852563" cy="824998"/>
              </a:xfrm>
            </p:grpSpPr>
            <p:pic>
              <p:nvPicPr>
                <p:cNvPr id="26" name="Graphic 25">
                  <a:extLst>
                    <a:ext uri="{FF2B5EF4-FFF2-40B4-BE49-F238E27FC236}">
                      <a16:creationId xmlns:a16="http://schemas.microsoft.com/office/drawing/2014/main" id="{0D5B7EAA-BD5D-44B7-A032-3EE962B74DD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31222" y="-940242"/>
                  <a:ext cx="851827" cy="822909"/>
                </a:xfrm>
                <a:prstGeom prst="rect">
                  <a:avLst/>
                </a:prstGeom>
              </p:spPr>
            </p:pic>
            <p:grpSp>
              <p:nvGrpSpPr>
                <p:cNvPr id="27" name="Graphic 17">
                  <a:extLst>
                    <a:ext uri="{FF2B5EF4-FFF2-40B4-BE49-F238E27FC236}">
                      <a16:creationId xmlns:a16="http://schemas.microsoft.com/office/drawing/2014/main" id="{E88E9E78-C038-4542-BFB6-006D87EA20F3}"/>
                    </a:ext>
                  </a:extLst>
                </p:cNvPr>
                <p:cNvGrpSpPr/>
                <p:nvPr/>
              </p:nvGrpSpPr>
              <p:grpSpPr>
                <a:xfrm>
                  <a:off x="731222" y="-942331"/>
                  <a:ext cx="852563" cy="450757"/>
                  <a:chOff x="4500566" y="1784872"/>
                  <a:chExt cx="3193637" cy="1747837"/>
                </a:xfrm>
                <a:solidFill>
                  <a:srgbClr val="4990CD"/>
                </a:solidFill>
              </p:grpSpPr>
              <p:sp>
                <p:nvSpPr>
                  <p:cNvPr id="28" name="Freeform: Shape 27">
                    <a:extLst>
                      <a:ext uri="{FF2B5EF4-FFF2-40B4-BE49-F238E27FC236}">
                        <a16:creationId xmlns:a16="http://schemas.microsoft.com/office/drawing/2014/main" id="{FFC4FA86-C3FF-491D-8848-813CD50B5136}"/>
                      </a:ext>
                    </a:extLst>
                  </p:cNvPr>
                  <p:cNvSpPr/>
                  <p:nvPr/>
                </p:nvSpPr>
                <p:spPr>
                  <a:xfrm>
                    <a:off x="4500566" y="1784872"/>
                    <a:ext cx="3193637" cy="1747837"/>
                  </a:xfrm>
                  <a:custGeom>
                    <a:avLst/>
                    <a:gdLst>
                      <a:gd name="connsiteX0" fmla="*/ 1596866 w 3193637"/>
                      <a:gd name="connsiteY0" fmla="*/ 0 h 1747837"/>
                      <a:gd name="connsiteX1" fmla="*/ 1445705 w 3193637"/>
                      <a:gd name="connsiteY1" fmla="*/ 151067 h 1747837"/>
                      <a:gd name="connsiteX2" fmla="*/ 0 w 3193637"/>
                      <a:gd name="connsiteY2" fmla="*/ 1596866 h 1747837"/>
                      <a:gd name="connsiteX3" fmla="*/ 151067 w 3193637"/>
                      <a:gd name="connsiteY3" fmla="*/ 1747838 h 1747837"/>
                      <a:gd name="connsiteX4" fmla="*/ 1596866 w 3193637"/>
                      <a:gd name="connsiteY4" fmla="*/ 302133 h 1747837"/>
                      <a:gd name="connsiteX5" fmla="*/ 3042571 w 3193637"/>
                      <a:gd name="connsiteY5" fmla="*/ 1747838 h 1747837"/>
                      <a:gd name="connsiteX6" fmla="*/ 3193637 w 3193637"/>
                      <a:gd name="connsiteY6" fmla="*/ 1596866 h 1747837"/>
                      <a:gd name="connsiteX7" fmla="*/ 3193637 w 3193637"/>
                      <a:gd name="connsiteY7" fmla="*/ 1596866 h 1747837"/>
                      <a:gd name="connsiteX8" fmla="*/ 1747933 w 3193637"/>
                      <a:gd name="connsiteY8" fmla="*/ 151067 h 17478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193637" h="1747837">
                        <a:moveTo>
                          <a:pt x="1596866" y="0"/>
                        </a:moveTo>
                        <a:lnTo>
                          <a:pt x="1445705" y="151067"/>
                        </a:lnTo>
                        <a:lnTo>
                          <a:pt x="0" y="1596866"/>
                        </a:lnTo>
                        <a:lnTo>
                          <a:pt x="151067" y="1747838"/>
                        </a:lnTo>
                        <a:lnTo>
                          <a:pt x="1596866" y="302133"/>
                        </a:lnTo>
                        <a:lnTo>
                          <a:pt x="3042571" y="1747838"/>
                        </a:lnTo>
                        <a:lnTo>
                          <a:pt x="3193637" y="1596866"/>
                        </a:lnTo>
                        <a:lnTo>
                          <a:pt x="3193637" y="1596866"/>
                        </a:lnTo>
                        <a:lnTo>
                          <a:pt x="1747933" y="151067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9" name="Freeform: Shape 28">
                    <a:extLst>
                      <a:ext uri="{FF2B5EF4-FFF2-40B4-BE49-F238E27FC236}">
                        <a16:creationId xmlns:a16="http://schemas.microsoft.com/office/drawing/2014/main" id="{6AB496AE-B6C4-4F39-8F7D-F5421E1FB24A}"/>
                      </a:ext>
                    </a:extLst>
                  </p:cNvPr>
                  <p:cNvSpPr/>
                  <p:nvPr/>
                </p:nvSpPr>
                <p:spPr>
                  <a:xfrm>
                    <a:off x="5749764" y="2429160"/>
                    <a:ext cx="698360" cy="698229"/>
                  </a:xfrm>
                  <a:custGeom>
                    <a:avLst/>
                    <a:gdLst>
                      <a:gd name="connsiteX0" fmla="*/ 102299 w 698361"/>
                      <a:gd name="connsiteY0" fmla="*/ 595932 h 698230"/>
                      <a:gd name="connsiteX1" fmla="*/ 596170 w 698361"/>
                      <a:gd name="connsiteY1" fmla="*/ 595932 h 698230"/>
                      <a:gd name="connsiteX2" fmla="*/ 596170 w 698361"/>
                      <a:gd name="connsiteY2" fmla="*/ 102156 h 698230"/>
                      <a:gd name="connsiteX3" fmla="*/ 102299 w 698361"/>
                      <a:gd name="connsiteY3" fmla="*/ 102156 h 698230"/>
                      <a:gd name="connsiteX4" fmla="*/ 102299 w 698361"/>
                      <a:gd name="connsiteY4" fmla="*/ 595932 h 6982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98361" h="698230">
                        <a:moveTo>
                          <a:pt x="102299" y="595932"/>
                        </a:moveTo>
                        <a:cubicBezTo>
                          <a:pt x="238601" y="732330"/>
                          <a:pt x="459867" y="732330"/>
                          <a:pt x="596170" y="595932"/>
                        </a:cubicBezTo>
                        <a:cubicBezTo>
                          <a:pt x="732473" y="459629"/>
                          <a:pt x="732377" y="238458"/>
                          <a:pt x="596170" y="102156"/>
                        </a:cubicBezTo>
                        <a:cubicBezTo>
                          <a:pt x="459772" y="-34052"/>
                          <a:pt x="238601" y="-34052"/>
                          <a:pt x="102299" y="102156"/>
                        </a:cubicBezTo>
                        <a:cubicBezTo>
                          <a:pt x="-34100" y="238458"/>
                          <a:pt x="-34100" y="459629"/>
                          <a:pt x="102299" y="595932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8883D31-F78D-44F9-BF84-2007424E3E96}"/>
                  </a:ext>
                </a:extLst>
              </p:cNvPr>
              <p:cNvSpPr txBox="1"/>
              <p:nvPr/>
            </p:nvSpPr>
            <p:spPr>
              <a:xfrm>
                <a:off x="4517676" y="1637479"/>
                <a:ext cx="570968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>
                    <a:solidFill>
                      <a:srgbClr val="2A507E"/>
                    </a:solidFill>
                    <a:latin typeface="Nunito Sans" panose="00000500000000000000" pitchFamily="2" charset="0"/>
                  </a:rPr>
                  <a:t>Health Imperatives</a:t>
                </a:r>
              </a:p>
            </p:txBody>
          </p: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C558661E-104A-49AB-A48C-AFA5E2A5EE55}"/>
                  </a:ext>
                </a:extLst>
              </p:cNvPr>
              <p:cNvGrpSpPr/>
              <p:nvPr/>
            </p:nvGrpSpPr>
            <p:grpSpPr>
              <a:xfrm>
                <a:off x="2957207" y="1524443"/>
                <a:ext cx="1446230" cy="942894"/>
                <a:chOff x="1420046" y="-1080503"/>
                <a:chExt cx="1446230" cy="942894"/>
              </a:xfrm>
            </p:grpSpPr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42BC3AC6-72DA-4E10-8E31-80B6710AA649}"/>
                    </a:ext>
                  </a:extLst>
                </p:cNvPr>
                <p:cNvSpPr txBox="1"/>
                <p:nvPr/>
              </p:nvSpPr>
              <p:spPr>
                <a:xfrm>
                  <a:off x="1420046" y="-1080503"/>
                  <a:ext cx="106268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>
                      <a:solidFill>
                        <a:srgbClr val="E55A61"/>
                      </a:solidFill>
                      <a:latin typeface="Arial Narrow" panose="020B0606020202030204" pitchFamily="34" charset="0"/>
                    </a:rPr>
                    <a:t>HEALTHY</a:t>
                  </a:r>
                </a:p>
              </p:txBody>
            </p:sp>
            <p:grpSp>
              <p:nvGrpSpPr>
                <p:cNvPr id="22" name="Group 21">
                  <a:extLst>
                    <a:ext uri="{FF2B5EF4-FFF2-40B4-BE49-F238E27FC236}">
                      <a16:creationId xmlns:a16="http://schemas.microsoft.com/office/drawing/2014/main" id="{57B6BBCA-6BCA-430B-8ED9-74F1C8A76095}"/>
                    </a:ext>
                  </a:extLst>
                </p:cNvPr>
                <p:cNvGrpSpPr/>
                <p:nvPr/>
              </p:nvGrpSpPr>
              <p:grpSpPr>
                <a:xfrm>
                  <a:off x="1420046" y="-888311"/>
                  <a:ext cx="1446230" cy="750702"/>
                  <a:chOff x="1420046" y="-792058"/>
                  <a:chExt cx="1446230" cy="750702"/>
                </a:xfrm>
              </p:grpSpPr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3C9F05A6-247B-426C-820E-4763515DA0CC}"/>
                      </a:ext>
                    </a:extLst>
                  </p:cNvPr>
                  <p:cNvSpPr txBox="1"/>
                  <p:nvPr/>
                </p:nvSpPr>
                <p:spPr>
                  <a:xfrm>
                    <a:off x="1420046" y="-792058"/>
                    <a:ext cx="68961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b="1">
                        <a:solidFill>
                          <a:srgbClr val="009DCC"/>
                        </a:solidFill>
                        <a:latin typeface="Arial Narrow" panose="020B0606020202030204" pitchFamily="34" charset="0"/>
                      </a:rPr>
                      <a:t>SAFE</a:t>
                    </a:r>
                  </a:p>
                </p:txBody>
              </p:sp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FB736E63-C86E-4C3B-942F-E92E63296995}"/>
                      </a:ext>
                    </a:extLst>
                  </p:cNvPr>
                  <p:cNvSpPr txBox="1"/>
                  <p:nvPr/>
                </p:nvSpPr>
                <p:spPr>
                  <a:xfrm>
                    <a:off x="1420046" y="-600193"/>
                    <a:ext cx="994183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b="1">
                        <a:solidFill>
                          <a:srgbClr val="70A740"/>
                        </a:solidFill>
                        <a:latin typeface="Arial Narrow" panose="020B0606020202030204" pitchFamily="34" charset="0"/>
                      </a:rPr>
                      <a:t>STRONG</a:t>
                    </a:r>
                  </a:p>
                </p:txBody>
              </p:sp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4C735315-08FA-43EB-9ECF-B5EAD8F74195}"/>
                      </a:ext>
                    </a:extLst>
                  </p:cNvPr>
                  <p:cNvSpPr txBox="1"/>
                  <p:nvPr/>
                </p:nvSpPr>
                <p:spPr>
                  <a:xfrm>
                    <a:off x="1420046" y="-410688"/>
                    <a:ext cx="144623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b="1">
                        <a:solidFill>
                          <a:srgbClr val="894F7F"/>
                        </a:solidFill>
                        <a:latin typeface="Arial Narrow" panose="020B0606020202030204" pitchFamily="34" charset="0"/>
                      </a:rPr>
                      <a:t>EMPOWERED</a:t>
                    </a:r>
                  </a:p>
                </p:txBody>
              </p:sp>
            </p:grpSp>
          </p:grpSp>
        </p:grpSp>
      </p:grpSp>
    </p:spTree>
    <p:extLst>
      <p:ext uri="{BB962C8B-B14F-4D97-AF65-F5344CB8AC3E}">
        <p14:creationId xmlns:p14="http://schemas.microsoft.com/office/powerpoint/2010/main" val="1704044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RHS Red Title Page">
    <p:bg>
      <p:bgPr>
        <a:solidFill>
          <a:srgbClr val="EFF5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042319"/>
            <a:ext cx="9144000" cy="2387600"/>
          </a:xfrm>
        </p:spPr>
        <p:txBody>
          <a:bodyPr anchor="b"/>
          <a:lstStyle>
            <a:lvl1pPr algn="ctr">
              <a:defRPr sz="600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8556" y="4565253"/>
            <a:ext cx="9144000" cy="104265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24E0A45-C5EB-4A40-8B12-9380B7C6308E}"/>
              </a:ext>
            </a:extLst>
          </p:cNvPr>
          <p:cNvSpPr/>
          <p:nvPr/>
        </p:nvSpPr>
        <p:spPr>
          <a:xfrm>
            <a:off x="0" y="1250097"/>
            <a:ext cx="12192000" cy="413967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9E325C8-E7E0-497B-B7FE-E6B4E7D08BC0}"/>
              </a:ext>
            </a:extLst>
          </p:cNvPr>
          <p:cNvSpPr/>
          <p:nvPr/>
        </p:nvSpPr>
        <p:spPr>
          <a:xfrm>
            <a:off x="0" y="1138468"/>
            <a:ext cx="12192000" cy="378255"/>
          </a:xfrm>
          <a:prstGeom prst="rect">
            <a:avLst/>
          </a:prstGeom>
          <a:solidFill>
            <a:srgbClr val="113B6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E3B3FEB-F213-418E-8C1A-A25E005C6207}"/>
              </a:ext>
            </a:extLst>
          </p:cNvPr>
          <p:cNvSpPr/>
          <p:nvPr/>
        </p:nvSpPr>
        <p:spPr>
          <a:xfrm>
            <a:off x="0" y="0"/>
            <a:ext cx="12192000" cy="11384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5917AFB-3B52-4A8E-A334-4716A22FC8C8}"/>
              </a:ext>
            </a:extLst>
          </p:cNvPr>
          <p:cNvGrpSpPr/>
          <p:nvPr/>
        </p:nvGrpSpPr>
        <p:grpSpPr>
          <a:xfrm>
            <a:off x="119791" y="117233"/>
            <a:ext cx="8148479" cy="944033"/>
            <a:chOff x="198973" y="-12292"/>
            <a:chExt cx="8148479" cy="944033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946B945-E5B0-455D-A87E-72403B60908A}"/>
                </a:ext>
              </a:extLst>
            </p:cNvPr>
            <p:cNvCxnSpPr/>
            <p:nvPr/>
          </p:nvCxnSpPr>
          <p:spPr>
            <a:xfrm>
              <a:off x="2569271" y="67976"/>
              <a:ext cx="0" cy="86123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4687B900-1B8D-4874-B887-BD5D1D142A22}"/>
                </a:ext>
              </a:extLst>
            </p:cNvPr>
            <p:cNvGrpSpPr/>
            <p:nvPr/>
          </p:nvGrpSpPr>
          <p:grpSpPr>
            <a:xfrm>
              <a:off x="198973" y="-12292"/>
              <a:ext cx="8148479" cy="944033"/>
              <a:chOff x="2078880" y="1524443"/>
              <a:chExt cx="8148479" cy="944033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11102464-92D9-4234-9B12-74820C2BDEC9}"/>
                  </a:ext>
                </a:extLst>
              </p:cNvPr>
              <p:cNvGrpSpPr/>
              <p:nvPr/>
            </p:nvGrpSpPr>
            <p:grpSpPr>
              <a:xfrm>
                <a:off x="2078880" y="1621787"/>
                <a:ext cx="852563" cy="824998"/>
                <a:chOff x="731222" y="-942331"/>
                <a:chExt cx="852563" cy="824998"/>
              </a:xfrm>
            </p:grpSpPr>
            <p:pic>
              <p:nvPicPr>
                <p:cNvPr id="20" name="Graphic 19">
                  <a:extLst>
                    <a:ext uri="{FF2B5EF4-FFF2-40B4-BE49-F238E27FC236}">
                      <a16:creationId xmlns:a16="http://schemas.microsoft.com/office/drawing/2014/main" id="{122DBC6D-1913-497F-95B5-B84AEF47297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31222" y="-940242"/>
                  <a:ext cx="851827" cy="822909"/>
                </a:xfrm>
                <a:prstGeom prst="rect">
                  <a:avLst/>
                </a:prstGeom>
              </p:spPr>
            </p:pic>
            <p:grpSp>
              <p:nvGrpSpPr>
                <p:cNvPr id="21" name="Graphic 17">
                  <a:extLst>
                    <a:ext uri="{FF2B5EF4-FFF2-40B4-BE49-F238E27FC236}">
                      <a16:creationId xmlns:a16="http://schemas.microsoft.com/office/drawing/2014/main" id="{BD09E21E-990C-41C8-8FEB-50BA1ADCAD3A}"/>
                    </a:ext>
                  </a:extLst>
                </p:cNvPr>
                <p:cNvGrpSpPr/>
                <p:nvPr/>
              </p:nvGrpSpPr>
              <p:grpSpPr>
                <a:xfrm>
                  <a:off x="731222" y="-942331"/>
                  <a:ext cx="852563" cy="450757"/>
                  <a:chOff x="4500566" y="1784872"/>
                  <a:chExt cx="3193637" cy="1747837"/>
                </a:xfrm>
                <a:solidFill>
                  <a:srgbClr val="4990CD"/>
                </a:solidFill>
              </p:grpSpPr>
              <p:sp>
                <p:nvSpPr>
                  <p:cNvPr id="22" name="Freeform: Shape 21">
                    <a:extLst>
                      <a:ext uri="{FF2B5EF4-FFF2-40B4-BE49-F238E27FC236}">
                        <a16:creationId xmlns:a16="http://schemas.microsoft.com/office/drawing/2014/main" id="{D485F929-2169-4422-9C68-52D9019EC549}"/>
                      </a:ext>
                    </a:extLst>
                  </p:cNvPr>
                  <p:cNvSpPr/>
                  <p:nvPr/>
                </p:nvSpPr>
                <p:spPr>
                  <a:xfrm>
                    <a:off x="4500566" y="1784872"/>
                    <a:ext cx="3193637" cy="1747837"/>
                  </a:xfrm>
                  <a:custGeom>
                    <a:avLst/>
                    <a:gdLst>
                      <a:gd name="connsiteX0" fmla="*/ 1596866 w 3193637"/>
                      <a:gd name="connsiteY0" fmla="*/ 0 h 1747837"/>
                      <a:gd name="connsiteX1" fmla="*/ 1445705 w 3193637"/>
                      <a:gd name="connsiteY1" fmla="*/ 151067 h 1747837"/>
                      <a:gd name="connsiteX2" fmla="*/ 0 w 3193637"/>
                      <a:gd name="connsiteY2" fmla="*/ 1596866 h 1747837"/>
                      <a:gd name="connsiteX3" fmla="*/ 151067 w 3193637"/>
                      <a:gd name="connsiteY3" fmla="*/ 1747838 h 1747837"/>
                      <a:gd name="connsiteX4" fmla="*/ 1596866 w 3193637"/>
                      <a:gd name="connsiteY4" fmla="*/ 302133 h 1747837"/>
                      <a:gd name="connsiteX5" fmla="*/ 3042571 w 3193637"/>
                      <a:gd name="connsiteY5" fmla="*/ 1747838 h 1747837"/>
                      <a:gd name="connsiteX6" fmla="*/ 3193637 w 3193637"/>
                      <a:gd name="connsiteY6" fmla="*/ 1596866 h 1747837"/>
                      <a:gd name="connsiteX7" fmla="*/ 3193637 w 3193637"/>
                      <a:gd name="connsiteY7" fmla="*/ 1596866 h 1747837"/>
                      <a:gd name="connsiteX8" fmla="*/ 1747933 w 3193637"/>
                      <a:gd name="connsiteY8" fmla="*/ 151067 h 17478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193637" h="1747837">
                        <a:moveTo>
                          <a:pt x="1596866" y="0"/>
                        </a:moveTo>
                        <a:lnTo>
                          <a:pt x="1445705" y="151067"/>
                        </a:lnTo>
                        <a:lnTo>
                          <a:pt x="0" y="1596866"/>
                        </a:lnTo>
                        <a:lnTo>
                          <a:pt x="151067" y="1747838"/>
                        </a:lnTo>
                        <a:lnTo>
                          <a:pt x="1596866" y="302133"/>
                        </a:lnTo>
                        <a:lnTo>
                          <a:pt x="3042571" y="1747838"/>
                        </a:lnTo>
                        <a:lnTo>
                          <a:pt x="3193637" y="1596866"/>
                        </a:lnTo>
                        <a:lnTo>
                          <a:pt x="3193637" y="1596866"/>
                        </a:lnTo>
                        <a:lnTo>
                          <a:pt x="1747933" y="151067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3" name="Freeform: Shape 22">
                    <a:extLst>
                      <a:ext uri="{FF2B5EF4-FFF2-40B4-BE49-F238E27FC236}">
                        <a16:creationId xmlns:a16="http://schemas.microsoft.com/office/drawing/2014/main" id="{B557D244-AC55-4C3E-BB4F-B48286704634}"/>
                      </a:ext>
                    </a:extLst>
                  </p:cNvPr>
                  <p:cNvSpPr/>
                  <p:nvPr/>
                </p:nvSpPr>
                <p:spPr>
                  <a:xfrm>
                    <a:off x="5749764" y="2429160"/>
                    <a:ext cx="698360" cy="698229"/>
                  </a:xfrm>
                  <a:custGeom>
                    <a:avLst/>
                    <a:gdLst>
                      <a:gd name="connsiteX0" fmla="*/ 102299 w 698361"/>
                      <a:gd name="connsiteY0" fmla="*/ 595932 h 698230"/>
                      <a:gd name="connsiteX1" fmla="*/ 596170 w 698361"/>
                      <a:gd name="connsiteY1" fmla="*/ 595932 h 698230"/>
                      <a:gd name="connsiteX2" fmla="*/ 596170 w 698361"/>
                      <a:gd name="connsiteY2" fmla="*/ 102156 h 698230"/>
                      <a:gd name="connsiteX3" fmla="*/ 102299 w 698361"/>
                      <a:gd name="connsiteY3" fmla="*/ 102156 h 698230"/>
                      <a:gd name="connsiteX4" fmla="*/ 102299 w 698361"/>
                      <a:gd name="connsiteY4" fmla="*/ 595932 h 6982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98361" h="698230">
                        <a:moveTo>
                          <a:pt x="102299" y="595932"/>
                        </a:moveTo>
                        <a:cubicBezTo>
                          <a:pt x="238601" y="732330"/>
                          <a:pt x="459867" y="732330"/>
                          <a:pt x="596170" y="595932"/>
                        </a:cubicBezTo>
                        <a:cubicBezTo>
                          <a:pt x="732473" y="459629"/>
                          <a:pt x="732377" y="238458"/>
                          <a:pt x="596170" y="102156"/>
                        </a:cubicBezTo>
                        <a:cubicBezTo>
                          <a:pt x="459772" y="-34052"/>
                          <a:pt x="238601" y="-34052"/>
                          <a:pt x="102299" y="102156"/>
                        </a:cubicBezTo>
                        <a:cubicBezTo>
                          <a:pt x="-34100" y="238458"/>
                          <a:pt x="-34100" y="459629"/>
                          <a:pt x="102299" y="595932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896B3C5-E701-4E3A-A0D5-EE394F1445EE}"/>
                  </a:ext>
                </a:extLst>
              </p:cNvPr>
              <p:cNvSpPr txBox="1"/>
              <p:nvPr/>
            </p:nvSpPr>
            <p:spPr>
              <a:xfrm>
                <a:off x="4517676" y="1637479"/>
                <a:ext cx="570968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>
                    <a:solidFill>
                      <a:srgbClr val="2A507E"/>
                    </a:solidFill>
                    <a:latin typeface="Nunito Sans" panose="00000500000000000000" pitchFamily="2" charset="0"/>
                  </a:rPr>
                  <a:t>Health Imperatives</a:t>
                </a:r>
              </a:p>
            </p:txBody>
          </p: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3BE4496B-E0DA-472A-87AF-4B4F2F6E6B20}"/>
                  </a:ext>
                </a:extLst>
              </p:cNvPr>
              <p:cNvGrpSpPr/>
              <p:nvPr/>
            </p:nvGrpSpPr>
            <p:grpSpPr>
              <a:xfrm>
                <a:off x="2957207" y="1524443"/>
                <a:ext cx="1446230" cy="942894"/>
                <a:chOff x="1420046" y="-1080503"/>
                <a:chExt cx="1446230" cy="942894"/>
              </a:xfrm>
            </p:grpSpPr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0A2E5A4F-4BFC-4E8A-A425-3E1236606EE9}"/>
                    </a:ext>
                  </a:extLst>
                </p:cNvPr>
                <p:cNvSpPr txBox="1"/>
                <p:nvPr/>
              </p:nvSpPr>
              <p:spPr>
                <a:xfrm>
                  <a:off x="1420046" y="-1080503"/>
                  <a:ext cx="106268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>
                      <a:solidFill>
                        <a:srgbClr val="E55A61"/>
                      </a:solidFill>
                      <a:latin typeface="Arial Narrow" panose="020B0606020202030204" pitchFamily="34" charset="0"/>
                    </a:rPr>
                    <a:t>HEALTHY</a:t>
                  </a:r>
                </a:p>
              </p:txBody>
            </p:sp>
            <p:grpSp>
              <p:nvGrpSpPr>
                <p:cNvPr id="16" name="Group 15">
                  <a:extLst>
                    <a:ext uri="{FF2B5EF4-FFF2-40B4-BE49-F238E27FC236}">
                      <a16:creationId xmlns:a16="http://schemas.microsoft.com/office/drawing/2014/main" id="{BAD775FB-F8A0-4765-ADDF-8590E2AF3825}"/>
                    </a:ext>
                  </a:extLst>
                </p:cNvPr>
                <p:cNvGrpSpPr/>
                <p:nvPr/>
              </p:nvGrpSpPr>
              <p:grpSpPr>
                <a:xfrm>
                  <a:off x="1420046" y="-888311"/>
                  <a:ext cx="1446230" cy="750702"/>
                  <a:chOff x="1420046" y="-792058"/>
                  <a:chExt cx="1446230" cy="750702"/>
                </a:xfrm>
              </p:grpSpPr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14C2DFFE-FC7B-434D-960C-CDC7CD4E39B9}"/>
                      </a:ext>
                    </a:extLst>
                  </p:cNvPr>
                  <p:cNvSpPr txBox="1"/>
                  <p:nvPr/>
                </p:nvSpPr>
                <p:spPr>
                  <a:xfrm>
                    <a:off x="1420046" y="-792058"/>
                    <a:ext cx="68961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b="1">
                        <a:solidFill>
                          <a:srgbClr val="009DCC"/>
                        </a:solidFill>
                        <a:latin typeface="Arial Narrow" panose="020B0606020202030204" pitchFamily="34" charset="0"/>
                      </a:rPr>
                      <a:t>SAFE</a:t>
                    </a:r>
                  </a:p>
                </p:txBody>
              </p:sp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B22BF687-AE0A-4DA1-ACCC-145D068AAE25}"/>
                      </a:ext>
                    </a:extLst>
                  </p:cNvPr>
                  <p:cNvSpPr txBox="1"/>
                  <p:nvPr/>
                </p:nvSpPr>
                <p:spPr>
                  <a:xfrm>
                    <a:off x="1420046" y="-600193"/>
                    <a:ext cx="994183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b="1">
                        <a:solidFill>
                          <a:srgbClr val="70A740"/>
                        </a:solidFill>
                        <a:latin typeface="Arial Narrow" panose="020B0606020202030204" pitchFamily="34" charset="0"/>
                      </a:rPr>
                      <a:t>STRONG</a:t>
                    </a:r>
                  </a:p>
                </p:txBody>
              </p:sp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F0CA617B-35C3-447B-AD0A-1BAE9D873CAA}"/>
                      </a:ext>
                    </a:extLst>
                  </p:cNvPr>
                  <p:cNvSpPr txBox="1"/>
                  <p:nvPr/>
                </p:nvSpPr>
                <p:spPr>
                  <a:xfrm>
                    <a:off x="1420046" y="-410688"/>
                    <a:ext cx="144623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b="1">
                        <a:solidFill>
                          <a:srgbClr val="894F7F"/>
                        </a:solidFill>
                        <a:latin typeface="Arial Narrow" panose="020B0606020202030204" pitchFamily="34" charset="0"/>
                      </a:rPr>
                      <a:t>EMPOWERED</a:t>
                    </a:r>
                  </a:p>
                </p:txBody>
              </p:sp>
            </p:grpSp>
          </p:grpSp>
        </p:grpSp>
      </p:grpSp>
    </p:spTree>
    <p:extLst>
      <p:ext uri="{BB962C8B-B14F-4D97-AF65-F5344CB8AC3E}">
        <p14:creationId xmlns:p14="http://schemas.microsoft.com/office/powerpoint/2010/main" val="3966980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RHS Red Content Page">
    <p:bg>
      <p:bgPr>
        <a:solidFill>
          <a:srgbClr val="EFF5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3509" y="1253330"/>
            <a:ext cx="10515600" cy="49396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1F27EFA-F7FA-4AE4-B9B1-AFF25C811946}"/>
              </a:ext>
            </a:extLst>
          </p:cNvPr>
          <p:cNvSpPr/>
          <p:nvPr/>
        </p:nvSpPr>
        <p:spPr>
          <a:xfrm>
            <a:off x="0" y="0"/>
            <a:ext cx="12192000" cy="789709"/>
          </a:xfrm>
          <a:prstGeom prst="rect">
            <a:avLst/>
          </a:prstGeom>
          <a:solidFill>
            <a:srgbClr val="113B6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4374" y="182562"/>
            <a:ext cx="10515600" cy="424584"/>
          </a:xfrm>
        </p:spPr>
        <p:txBody>
          <a:bodyPr>
            <a:normAutofit/>
          </a:bodyPr>
          <a:lstStyle>
            <a:lvl1pPr>
              <a:defRPr sz="24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/>
              <a:t>T I T L 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7A7560D-4B23-4A43-B833-1D86954280C2}"/>
              </a:ext>
            </a:extLst>
          </p:cNvPr>
          <p:cNvGrpSpPr/>
          <p:nvPr/>
        </p:nvGrpSpPr>
        <p:grpSpPr>
          <a:xfrm>
            <a:off x="9235622" y="152105"/>
            <a:ext cx="2685027" cy="578754"/>
            <a:chOff x="9235622" y="152105"/>
            <a:chExt cx="2685027" cy="578754"/>
          </a:xfrm>
        </p:grpSpPr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5A1BA790-4977-4558-9355-56735F63A4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235622" y="152105"/>
              <a:ext cx="578754" cy="578754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B253D5D-4D26-4CE2-AF54-1B45BCE0D41F}"/>
                </a:ext>
              </a:extLst>
            </p:cNvPr>
            <p:cNvSpPr txBox="1"/>
            <p:nvPr/>
          </p:nvSpPr>
          <p:spPr>
            <a:xfrm>
              <a:off x="9796350" y="284224"/>
              <a:ext cx="21242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  <a:latin typeface="Nunito Sans" panose="00000500000000000000" pitchFamily="2" charset="0"/>
                </a:rPr>
                <a:t>Health Imperatives</a:t>
              </a:r>
            </a:p>
          </p:txBody>
        </p:sp>
      </p:grp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47EDBEB-F145-4E22-BC50-84F32B8B15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66505" y="6340770"/>
            <a:ext cx="6458989" cy="3651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Health Imperatives Location/ Program • Address • Telephone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FE3A4DF-2EF7-4D15-B195-ADC216460164}"/>
              </a:ext>
            </a:extLst>
          </p:cNvPr>
          <p:cNvSpPr/>
          <p:nvPr/>
        </p:nvSpPr>
        <p:spPr>
          <a:xfrm>
            <a:off x="0" y="789708"/>
            <a:ext cx="12192000" cy="1237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38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RHS Content Page">
    <p:bg>
      <p:bgPr>
        <a:solidFill>
          <a:srgbClr val="EFF5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3509" y="1253330"/>
            <a:ext cx="10515600" cy="49396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1F27EFA-F7FA-4AE4-B9B1-AFF25C811946}"/>
              </a:ext>
            </a:extLst>
          </p:cNvPr>
          <p:cNvSpPr/>
          <p:nvPr/>
        </p:nvSpPr>
        <p:spPr>
          <a:xfrm>
            <a:off x="0" y="0"/>
            <a:ext cx="12192000" cy="789709"/>
          </a:xfrm>
          <a:prstGeom prst="rect">
            <a:avLst/>
          </a:prstGeom>
          <a:solidFill>
            <a:srgbClr val="113B6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4374" y="182562"/>
            <a:ext cx="10515600" cy="424584"/>
          </a:xfrm>
        </p:spPr>
        <p:txBody>
          <a:bodyPr>
            <a:normAutofit/>
          </a:bodyPr>
          <a:lstStyle>
            <a:lvl1pPr>
              <a:defRPr sz="24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/>
              <a:t>T I T L 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7A7560D-4B23-4A43-B833-1D86954280C2}"/>
              </a:ext>
            </a:extLst>
          </p:cNvPr>
          <p:cNvGrpSpPr/>
          <p:nvPr/>
        </p:nvGrpSpPr>
        <p:grpSpPr>
          <a:xfrm>
            <a:off x="9235622" y="152105"/>
            <a:ext cx="2685027" cy="578754"/>
            <a:chOff x="9235622" y="152105"/>
            <a:chExt cx="2685027" cy="578754"/>
          </a:xfrm>
        </p:grpSpPr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5A1BA790-4977-4558-9355-56735F63A4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235622" y="152105"/>
              <a:ext cx="578754" cy="578754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B253D5D-4D26-4CE2-AF54-1B45BCE0D41F}"/>
                </a:ext>
              </a:extLst>
            </p:cNvPr>
            <p:cNvSpPr txBox="1"/>
            <p:nvPr/>
          </p:nvSpPr>
          <p:spPr>
            <a:xfrm>
              <a:off x="9796350" y="284224"/>
              <a:ext cx="21242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  <a:latin typeface="Nunito Sans" panose="00000500000000000000" pitchFamily="2" charset="0"/>
                </a:rPr>
                <a:t>Health Imperatives</a:t>
              </a:r>
            </a:p>
          </p:txBody>
        </p:sp>
      </p:grp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47EDBEB-F145-4E22-BC50-84F32B8B15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66505" y="6340770"/>
            <a:ext cx="6458989" cy="3651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Health Imperatives Location/ Program • Address • Telephone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FE3A4DF-2EF7-4D15-B195-ADC216460164}"/>
              </a:ext>
            </a:extLst>
          </p:cNvPr>
          <p:cNvSpPr/>
          <p:nvPr/>
        </p:nvSpPr>
        <p:spPr>
          <a:xfrm>
            <a:off x="0" y="789708"/>
            <a:ext cx="12192000" cy="1237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741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RHS Red 2 Content">
    <p:bg>
      <p:bgPr>
        <a:solidFill>
          <a:srgbClr val="EFF5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12192000" cy="789707"/>
          </a:xfrm>
          <a:solidFill>
            <a:srgbClr val="113B6D"/>
          </a:solidFill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79913"/>
            <a:ext cx="5181600" cy="4797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379913"/>
            <a:ext cx="5181600" cy="4797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940D783-AB96-4568-8063-4B816945363D}"/>
              </a:ext>
            </a:extLst>
          </p:cNvPr>
          <p:cNvGrpSpPr/>
          <p:nvPr/>
        </p:nvGrpSpPr>
        <p:grpSpPr>
          <a:xfrm>
            <a:off x="9235622" y="152105"/>
            <a:ext cx="2685027" cy="578754"/>
            <a:chOff x="9235622" y="152105"/>
            <a:chExt cx="2685027" cy="578754"/>
          </a:xfrm>
        </p:grpSpPr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7625F62A-D59D-42FF-944E-E91FDE8308C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235622" y="152105"/>
              <a:ext cx="578754" cy="578754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781300A-771F-4B42-9A43-5A4303DDD7FE}"/>
                </a:ext>
              </a:extLst>
            </p:cNvPr>
            <p:cNvSpPr txBox="1"/>
            <p:nvPr/>
          </p:nvSpPr>
          <p:spPr>
            <a:xfrm>
              <a:off x="9796350" y="284224"/>
              <a:ext cx="21242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  <a:latin typeface="Nunito Sans" panose="00000500000000000000" pitchFamily="2" charset="0"/>
                </a:rPr>
                <a:t>Health Imperatives</a:t>
              </a: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76C79716-B11F-4620-9783-92948CD52C64}"/>
              </a:ext>
            </a:extLst>
          </p:cNvPr>
          <p:cNvSpPr/>
          <p:nvPr/>
        </p:nvSpPr>
        <p:spPr>
          <a:xfrm>
            <a:off x="0" y="789708"/>
            <a:ext cx="12192000" cy="1237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4D2548A9-2E0E-4BC3-9EF0-F45C44D5C498}"/>
              </a:ext>
            </a:extLst>
          </p:cNvPr>
          <p:cNvSpPr txBox="1">
            <a:spLocks/>
          </p:cNvSpPr>
          <p:nvPr/>
        </p:nvSpPr>
        <p:spPr>
          <a:xfrm>
            <a:off x="364374" y="182562"/>
            <a:ext cx="10515600" cy="424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T I T L 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0F0E8935-AD4C-4F23-8976-F8AE27B776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66505" y="6340770"/>
            <a:ext cx="6458989" cy="3651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Health Imperatives Location/ Program • Address • Telephone</a:t>
            </a:r>
          </a:p>
        </p:txBody>
      </p:sp>
    </p:spTree>
    <p:extLst>
      <p:ext uri="{BB962C8B-B14F-4D97-AF65-F5344CB8AC3E}">
        <p14:creationId xmlns:p14="http://schemas.microsoft.com/office/powerpoint/2010/main" val="3305242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49876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6" r:id="rId2"/>
    <p:sldLayoutId id="2147483687" r:id="rId3"/>
    <p:sldLayoutId id="2147483688" r:id="rId4"/>
    <p:sldLayoutId id="2147483689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61961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althimperatives.org/" TargetMode="External"/><Relationship Id="rId7" Type="http://schemas.openxmlformats.org/officeDocument/2006/relationships/hyperlink" Target="mailto:bedge@healhimperative.org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klatimer@healthimperatives.org" TargetMode="External"/><Relationship Id="rId5" Type="http://schemas.openxmlformats.org/officeDocument/2006/relationships/hyperlink" Target="mailto:kchicks@healthimperatives.org" TargetMode="External"/><Relationship Id="rId4" Type="http://schemas.openxmlformats.org/officeDocument/2006/relationships/hyperlink" Target="http://www.facebook.com/HealthImperatives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20.png"/><Relationship Id="rId18" Type="http://schemas.openxmlformats.org/officeDocument/2006/relationships/image" Target="../media/image25.svg"/><Relationship Id="rId3" Type="http://schemas.openxmlformats.org/officeDocument/2006/relationships/image" Target="../media/image10.png"/><Relationship Id="rId21" Type="http://schemas.openxmlformats.org/officeDocument/2006/relationships/image" Target="../media/image27.svg"/><Relationship Id="rId7" Type="http://schemas.openxmlformats.org/officeDocument/2006/relationships/image" Target="../media/image14.png"/><Relationship Id="rId12" Type="http://schemas.openxmlformats.org/officeDocument/2006/relationships/image" Target="../media/image19.svg"/><Relationship Id="rId17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23.sv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sv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23" Type="http://schemas.openxmlformats.org/officeDocument/2006/relationships/image" Target="../media/image29.svg"/><Relationship Id="rId10" Type="http://schemas.openxmlformats.org/officeDocument/2006/relationships/image" Target="../media/image17.svg"/><Relationship Id="rId19" Type="http://schemas.openxmlformats.org/officeDocument/2006/relationships/image" Target="../media/image7.png"/><Relationship Id="rId4" Type="http://schemas.openxmlformats.org/officeDocument/2006/relationships/image" Target="../media/image11.svg"/><Relationship Id="rId9" Type="http://schemas.openxmlformats.org/officeDocument/2006/relationships/image" Target="../media/image16.png"/><Relationship Id="rId14" Type="http://schemas.openxmlformats.org/officeDocument/2006/relationships/image" Target="../media/image21.svg"/><Relationship Id="rId22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66B58-4F19-4E25-97AF-B7A955A8C7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8709" y="2859932"/>
            <a:ext cx="10334582" cy="2441641"/>
          </a:xfrm>
        </p:spPr>
        <p:txBody>
          <a:bodyPr>
            <a:normAutofit/>
          </a:bodyPr>
          <a:lstStyle/>
          <a:p>
            <a:r>
              <a:rPr lang="en-US" dirty="0"/>
              <a:t>Martha’s Vineyard</a:t>
            </a:r>
            <a:br>
              <a:rPr lang="en-US" dirty="0"/>
            </a:br>
            <a:r>
              <a:rPr lang="en-US" dirty="0"/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4025382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A9F36-F1D9-40B3-A314-EF626B9C3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4541BEED-24AA-4D15-9657-C9FEC3EBE517}"/>
              </a:ext>
            </a:extLst>
          </p:cNvPr>
          <p:cNvSpPr txBox="1">
            <a:spLocks/>
          </p:cNvSpPr>
          <p:nvPr/>
        </p:nvSpPr>
        <p:spPr>
          <a:xfrm>
            <a:off x="1156627" y="240165"/>
            <a:ext cx="9749604" cy="424584"/>
          </a:xfrm>
          <a:prstGeom prst="rect">
            <a:avLst/>
          </a:prstGeom>
          <a:solidFill>
            <a:srgbClr val="113B6D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en-US" b="1"/>
              <a:t>S E X U A L  &amp;  R E P R O D U C T I V E  H E A L T H  S E R V I C E S</a:t>
            </a:r>
            <a:endParaRPr lang="en-US" b="1" dirty="0">
              <a:latin typeface="Nunito Sans Bold" panose="00000800000000000000" pitchFamily="2" charset="0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BA0AE3C-C9D5-40E6-ADE8-27B875B2BB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77975" y="3809197"/>
            <a:ext cx="2892027" cy="2892027"/>
          </a:xfrm>
          <a:prstGeom prst="rect">
            <a:avLst/>
          </a:prstGeom>
        </p:spPr>
      </p:pic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3C2AA61E-F70E-4930-B902-5FEA864389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419" y="1583721"/>
            <a:ext cx="11447691" cy="52173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Nunito Sans Bold" panose="00000800000000000000" pitchFamily="2" charset="0"/>
              </a:rPr>
              <a:t>New Services: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/>
              <a:t>• Narcan education and distribution to prevent opioid overdose fatalities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400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/>
              <a:t>• Medication for Alcohol and Opioid Use Disorders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400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/>
              <a:t>• Latent tuberculosis screening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400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/>
              <a:t>• Medication Abortion services starting July 1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400" dirty="0"/>
          </a:p>
          <a:p>
            <a:pPr marL="0" indent="0">
              <a:lnSpc>
                <a:spcPct val="100000"/>
              </a:lnSpc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3" name="Graphic 12">
            <a:extLst>
              <a:ext uri="{FF2B5EF4-FFF2-40B4-BE49-F238E27FC236}">
                <a16:creationId xmlns:a16="http://schemas.microsoft.com/office/drawing/2014/main" id="{5FF1D4E0-C29A-C20B-395A-CD4E26FAAE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1694" y="56881"/>
            <a:ext cx="733239" cy="69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2406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14627DB-98C2-B5AC-0538-8E661F2FB7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565" y="1076446"/>
            <a:ext cx="6834119" cy="5598993"/>
          </a:xfrm>
        </p:spPr>
        <p:txBody>
          <a:bodyPr>
            <a:normAutofit fontScale="92500" lnSpcReduction="20000"/>
          </a:bodyPr>
          <a:lstStyle/>
          <a:p>
            <a:pPr marL="0" indent="0" algn="l">
              <a:buNone/>
            </a:pPr>
            <a:endParaRPr lang="en-US" i="0" u="sng" cap="all" dirty="0">
              <a:effectLst/>
              <a:latin typeface="Nunito Sans" pitchFamily="2" charset="0"/>
            </a:endParaRPr>
          </a:p>
          <a:p>
            <a:pPr marL="0" indent="0" algn="l">
              <a:buNone/>
            </a:pPr>
            <a:r>
              <a:rPr lang="en-US" b="1" i="0" u="sng" cap="all" dirty="0">
                <a:effectLst/>
                <a:latin typeface="Nunito Sans" pitchFamily="2" charset="0"/>
              </a:rPr>
              <a:t>WIC Eligibility</a:t>
            </a:r>
          </a:p>
          <a:p>
            <a:pPr algn="l"/>
            <a:r>
              <a:rPr lang="en-US" i="0" dirty="0">
                <a:effectLst/>
                <a:latin typeface="Nunito Sans" pitchFamily="2" charset="0"/>
              </a:rPr>
              <a:t>pregnant or postpartum women</a:t>
            </a:r>
          </a:p>
          <a:p>
            <a:pPr algn="l"/>
            <a:r>
              <a:rPr lang="en-US" dirty="0">
                <a:latin typeface="Nunito Sans" pitchFamily="2" charset="0"/>
              </a:rPr>
              <a:t>Families </a:t>
            </a:r>
            <a:r>
              <a:rPr lang="en-US" i="0" dirty="0">
                <a:effectLst/>
                <a:latin typeface="Nunito Sans" pitchFamily="2" charset="0"/>
              </a:rPr>
              <a:t>with a child/ children less than 5</a:t>
            </a:r>
          </a:p>
          <a:p>
            <a:pPr algn="l"/>
            <a:r>
              <a:rPr lang="en-US" i="0" dirty="0">
                <a:effectLst/>
                <a:latin typeface="Nunito Sans" pitchFamily="2" charset="0"/>
              </a:rPr>
              <a:t>Income less than 185% FPL</a:t>
            </a:r>
          </a:p>
          <a:p>
            <a:pPr marL="0" indent="0" algn="l">
              <a:buNone/>
            </a:pPr>
            <a:endParaRPr lang="en-US" i="0" dirty="0">
              <a:effectLst/>
              <a:latin typeface="Nunito Sans" pitchFamily="2" charset="0"/>
            </a:endParaRPr>
          </a:p>
          <a:p>
            <a:pPr marL="0" indent="0" algn="l">
              <a:buNone/>
            </a:pPr>
            <a:r>
              <a:rPr lang="en-US" b="1" i="0" u="sng" dirty="0">
                <a:effectLst/>
                <a:latin typeface="Nunito Sans" pitchFamily="2" charset="0"/>
              </a:rPr>
              <a:t>WIC SERVICES</a:t>
            </a:r>
          </a:p>
          <a:p>
            <a:r>
              <a:rPr lang="en-US" dirty="0">
                <a:latin typeface="Nunito Sans" pitchFamily="2" charset="0"/>
              </a:rPr>
              <a:t>Access to f</a:t>
            </a:r>
            <a:r>
              <a:rPr lang="en-US" i="0" dirty="0">
                <a:effectLst/>
                <a:latin typeface="Nunito Sans" pitchFamily="2" charset="0"/>
              </a:rPr>
              <a:t>ree and healthy food</a:t>
            </a:r>
          </a:p>
          <a:p>
            <a:r>
              <a:rPr lang="en-US" dirty="0">
                <a:latin typeface="Nunito Sans" pitchFamily="2" charset="0"/>
              </a:rPr>
              <a:t>N</a:t>
            </a:r>
            <a:r>
              <a:rPr lang="en-US" i="0" dirty="0">
                <a:effectLst/>
                <a:latin typeface="Nunito Sans" pitchFamily="2" charset="0"/>
              </a:rPr>
              <a:t>utrition education</a:t>
            </a:r>
          </a:p>
          <a:p>
            <a:r>
              <a:rPr lang="en-US" dirty="0">
                <a:latin typeface="Nunito Sans" pitchFamily="2" charset="0"/>
              </a:rPr>
              <a:t>B</a:t>
            </a:r>
            <a:r>
              <a:rPr lang="en-US" i="0" dirty="0">
                <a:effectLst/>
                <a:latin typeface="Nunito Sans" pitchFamily="2" charset="0"/>
              </a:rPr>
              <a:t>reastfeeding support </a:t>
            </a:r>
          </a:p>
          <a:p>
            <a:r>
              <a:rPr lang="en-US" dirty="0">
                <a:latin typeface="Nunito Sans" pitchFamily="2" charset="0"/>
              </a:rPr>
              <a:t>R</a:t>
            </a:r>
            <a:r>
              <a:rPr lang="en-US" i="0" dirty="0">
                <a:effectLst/>
                <a:latin typeface="Nunito Sans" pitchFamily="2" charset="0"/>
              </a:rPr>
              <a:t>eferrals to a variety of health, economic, and family services and resources</a:t>
            </a:r>
          </a:p>
          <a:p>
            <a:r>
              <a:rPr lang="en-US" dirty="0">
                <a:latin typeface="Nunito Sans" pitchFamily="2" charset="0"/>
              </a:rPr>
              <a:t>Prenatal Vitamins</a:t>
            </a:r>
            <a:endParaRPr lang="en-US" i="0" dirty="0">
              <a:effectLst/>
              <a:latin typeface="Nunito Sans" pitchFamily="2" charset="0"/>
            </a:endParaRPr>
          </a:p>
          <a:p>
            <a:pPr marL="0" indent="0" algn="l">
              <a:buNone/>
            </a:pPr>
            <a:endParaRPr lang="en-US" sz="2200" b="1" i="0" cap="all" dirty="0">
              <a:effectLst/>
              <a:latin typeface="var(--h4_typography-font-family)"/>
            </a:endParaRP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5C186C9-696C-09E6-5FE4-C0D0317F2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096" y="182561"/>
            <a:ext cx="11602339" cy="482457"/>
          </a:xfrm>
        </p:spPr>
        <p:txBody>
          <a:bodyPr/>
          <a:lstStyle/>
          <a:p>
            <a:r>
              <a:rPr lang="en-US" dirty="0"/>
              <a:t>             </a:t>
            </a:r>
            <a:r>
              <a:rPr lang="en-US" sz="2800" dirty="0"/>
              <a:t>CAPE COD &amp; ISLANDS WIC </a:t>
            </a:r>
          </a:p>
        </p:txBody>
      </p:sp>
      <p:pic>
        <p:nvPicPr>
          <p:cNvPr id="5" name="Graphic 10">
            <a:extLst>
              <a:ext uri="{FF2B5EF4-FFF2-40B4-BE49-F238E27FC236}">
                <a16:creationId xmlns:a16="http://schemas.microsoft.com/office/drawing/2014/main" id="{340F4636-3900-4EA2-7B6A-0EFA584F81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8565" y="0"/>
            <a:ext cx="851852" cy="789707"/>
          </a:xfrm>
          <a:prstGeom prst="rect">
            <a:avLst/>
          </a:prstGeom>
        </p:spPr>
      </p:pic>
      <p:pic>
        <p:nvPicPr>
          <p:cNvPr id="1028" name="Picture 4" descr="WIC Services">
            <a:extLst>
              <a:ext uri="{FF2B5EF4-FFF2-40B4-BE49-F238E27FC236}">
                <a16:creationId xmlns:a16="http://schemas.microsoft.com/office/drawing/2014/main" id="{A442E30D-FCBE-A80D-98DB-362A7220B5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640" y="1307939"/>
            <a:ext cx="4867072" cy="4705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14126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5441787-5E25-EAA7-208D-FF6B1FD6D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7738" y="0"/>
            <a:ext cx="10734261" cy="748914"/>
          </a:xfrm>
        </p:spPr>
        <p:txBody>
          <a:bodyPr/>
          <a:lstStyle/>
          <a:p>
            <a:r>
              <a:rPr lang="en-US" dirty="0"/>
              <a:t>           </a:t>
            </a:r>
            <a:r>
              <a:rPr lang="en-US" sz="3600" dirty="0"/>
              <a:t>HEALTHY FAMILIES</a:t>
            </a:r>
          </a:p>
        </p:txBody>
      </p:sp>
      <p:pic>
        <p:nvPicPr>
          <p:cNvPr id="6" name="Graphic 13">
            <a:extLst>
              <a:ext uri="{FF2B5EF4-FFF2-40B4-BE49-F238E27FC236}">
                <a16:creationId xmlns:a16="http://schemas.microsoft.com/office/drawing/2014/main" id="{6A851267-89AE-3BEB-CD1A-21AA646C14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4374" y="40794"/>
            <a:ext cx="745156" cy="708120"/>
          </a:xfrm>
          <a:prstGeom prst="rect">
            <a:avLst/>
          </a:prstGeom>
        </p:spPr>
      </p:pic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E781F44D-CF25-8F09-5B07-F0B1A353A9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952" y="1086679"/>
            <a:ext cx="7551014" cy="5730527"/>
          </a:xfrm>
        </p:spPr>
        <p:txBody>
          <a:bodyPr anchor="t">
            <a:noAutofit/>
          </a:bodyPr>
          <a:lstStyle/>
          <a:p>
            <a:pPr>
              <a:spcBef>
                <a:spcPts val="0"/>
              </a:spcBef>
            </a:pPr>
            <a:endParaRPr lang="en-US" sz="2000" dirty="0"/>
          </a:p>
          <a:p>
            <a:pPr>
              <a:spcBef>
                <a:spcPts val="0"/>
              </a:spcBef>
            </a:pPr>
            <a:r>
              <a:rPr lang="en-US" sz="2000" dirty="0"/>
              <a:t>Free home visiting services, coaching, education, transportation, and resources for young parents up to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    the age of 26! 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/>
          </a:p>
          <a:p>
            <a:pPr>
              <a:spcBef>
                <a:spcPts val="0"/>
              </a:spcBef>
            </a:pPr>
            <a:endParaRPr lang="en-US" sz="2000" dirty="0"/>
          </a:p>
          <a:p>
            <a:pPr>
              <a:spcBef>
                <a:spcPts val="0"/>
              </a:spcBef>
            </a:pPr>
            <a:r>
              <a:rPr lang="en-US" sz="2000" dirty="0"/>
              <a:t>Home visitors partner with young parents to help them maintain a safe and caring environment for their children.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/>
          </a:p>
          <a:p>
            <a:pPr>
              <a:spcBef>
                <a:spcPts val="0"/>
              </a:spcBef>
            </a:pPr>
            <a:endParaRPr lang="en-US" sz="2000" dirty="0"/>
          </a:p>
          <a:p>
            <a:pPr>
              <a:spcBef>
                <a:spcPts val="0"/>
              </a:spcBef>
            </a:pPr>
            <a:r>
              <a:rPr lang="en-US" sz="2000" dirty="0"/>
              <a:t>Young parents meet with Home Visitors in their homes and learn parenting education and support, the basics of caring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    for their child, and how to build positive coping skills.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/>
          </a:p>
          <a:p>
            <a:pPr marL="0" indent="0">
              <a:spcBef>
                <a:spcPts val="0"/>
              </a:spcBef>
              <a:buNone/>
            </a:pPr>
            <a:endParaRPr lang="en-US" sz="2000" dirty="0"/>
          </a:p>
          <a:p>
            <a:pPr>
              <a:spcBef>
                <a:spcPts val="0"/>
              </a:spcBef>
            </a:pPr>
            <a:r>
              <a:rPr lang="en-US" sz="2000" dirty="0"/>
              <a:t>Young parents learn to anticipate and recognize important milestones in their child’s growth process and understand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   how the first years of life impact educational achievement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   and long-term health.</a:t>
            </a:r>
          </a:p>
          <a:p>
            <a:pPr>
              <a:spcBef>
                <a:spcPts val="0"/>
              </a:spcBef>
            </a:pPr>
            <a:endParaRPr lang="en-US" sz="1600" dirty="0"/>
          </a:p>
          <a:p>
            <a:pPr marL="0" indent="0">
              <a:spcBef>
                <a:spcPts val="0"/>
              </a:spcBef>
              <a:buNone/>
            </a:pPr>
            <a:endParaRPr lang="en-US" sz="1800" dirty="0">
              <a:solidFill>
                <a:srgbClr val="003D7F"/>
              </a:solidFill>
            </a:endParaRPr>
          </a:p>
        </p:txBody>
      </p:sp>
      <p:pic>
        <p:nvPicPr>
          <p:cNvPr id="9" name="Picture 2" descr="brockton-young-parent-services">
            <a:extLst>
              <a:ext uri="{FF2B5EF4-FFF2-40B4-BE49-F238E27FC236}">
                <a16:creationId xmlns:a16="http://schemas.microsoft.com/office/drawing/2014/main" id="{79C897A5-DAD0-E3A5-ED4A-64E6C37D3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53334" y="2149813"/>
            <a:ext cx="3136263" cy="334686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95478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0916D788-81D2-0378-83FF-97E656C42B6D}"/>
              </a:ext>
            </a:extLst>
          </p:cNvPr>
          <p:cNvSpPr txBox="1">
            <a:spLocks/>
          </p:cNvSpPr>
          <p:nvPr/>
        </p:nvSpPr>
        <p:spPr>
          <a:xfrm>
            <a:off x="2010753" y="1766003"/>
            <a:ext cx="7569932" cy="49528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b="1" dirty="0">
              <a:solidFill>
                <a:srgbClr val="003D7F"/>
              </a:solidFill>
              <a:cs typeface="Times New Roman" panose="02020603050405020304" pitchFamily="18" charset="0"/>
            </a:endParaRPr>
          </a:p>
          <a:p>
            <a:r>
              <a:rPr lang="en-US" sz="1800" b="1" dirty="0">
                <a:solidFill>
                  <a:srgbClr val="003D7F"/>
                </a:solidFill>
                <a:cs typeface="Times New Roman" panose="02020603050405020304" pitchFamily="18" charset="0"/>
              </a:rPr>
              <a:t>Website:</a:t>
            </a:r>
            <a:r>
              <a:rPr lang="en-US" sz="1800" dirty="0">
                <a:solidFill>
                  <a:srgbClr val="003D7F"/>
                </a:solidFill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03D7F"/>
                </a:solidFill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www.HealthImperatives.org</a:t>
            </a:r>
            <a:r>
              <a:rPr lang="en-US" sz="1800" dirty="0">
                <a:solidFill>
                  <a:srgbClr val="003D7F"/>
                </a:solidFill>
                <a:cs typeface="Times New Roman" panose="02020603050405020304" pitchFamily="18" charset="0"/>
              </a:rPr>
              <a:t>/</a:t>
            </a:r>
            <a:r>
              <a:rPr lang="en-US" sz="1800" dirty="0" err="1">
                <a:solidFill>
                  <a:srgbClr val="003D7F"/>
                </a:solidFill>
                <a:cs typeface="Times New Roman" panose="02020603050405020304" pitchFamily="18" charset="0"/>
              </a:rPr>
              <a:t>martha’s</a:t>
            </a:r>
            <a:r>
              <a:rPr lang="en-US" sz="1800" dirty="0">
                <a:solidFill>
                  <a:srgbClr val="003D7F"/>
                </a:solidFill>
                <a:cs typeface="Times New Roman" panose="02020603050405020304" pitchFamily="18" charset="0"/>
              </a:rPr>
              <a:t>-Vineyard/</a:t>
            </a:r>
          </a:p>
          <a:p>
            <a:endParaRPr lang="en-US" sz="1800" dirty="0">
              <a:solidFill>
                <a:srgbClr val="003D7F"/>
              </a:solidFill>
              <a:cs typeface="Times New Roman" panose="02020603050405020304" pitchFamily="18" charset="0"/>
            </a:endParaRPr>
          </a:p>
          <a:p>
            <a:r>
              <a:rPr lang="en-US" sz="1800" b="1" dirty="0">
                <a:solidFill>
                  <a:srgbClr val="003D7F"/>
                </a:solidFill>
                <a:cs typeface="Times New Roman" panose="02020603050405020304" pitchFamily="18" charset="0"/>
              </a:rPr>
              <a:t>Facebook:</a:t>
            </a:r>
            <a:r>
              <a:rPr lang="en-US" sz="1800" dirty="0">
                <a:solidFill>
                  <a:srgbClr val="003D7F"/>
                </a:solidFill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03D7F"/>
                </a:solidFill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www.Facebook.com/HealthImperatives</a:t>
            </a:r>
            <a:r>
              <a:rPr lang="en-US" sz="1800" dirty="0">
                <a:solidFill>
                  <a:srgbClr val="003D7F"/>
                </a:solidFill>
                <a:cs typeface="Times New Roman" panose="02020603050405020304" pitchFamily="18" charset="0"/>
              </a:rPr>
              <a:t>/CapeCod</a:t>
            </a:r>
          </a:p>
          <a:p>
            <a:endParaRPr lang="en-US" sz="1800" dirty="0">
              <a:solidFill>
                <a:srgbClr val="003D7F"/>
              </a:solidFill>
            </a:endParaRPr>
          </a:p>
          <a:p>
            <a:r>
              <a:rPr lang="en-US" sz="1800" b="1" dirty="0">
                <a:cs typeface="Times New Roman" panose="02020603050405020304" pitchFamily="18" charset="0"/>
              </a:rPr>
              <a:t>Kellie Hicks, Director of Maternal &amp; Child Health: </a:t>
            </a:r>
            <a:r>
              <a:rPr lang="en-US" sz="1800" dirty="0">
                <a:solidFill>
                  <a:srgbClr val="4990CD"/>
                </a:solidFill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kchicks@healthimperatives.</a:t>
            </a:r>
            <a:r>
              <a:rPr lang="en-US" sz="1800" dirty="0"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org</a:t>
            </a:r>
            <a:r>
              <a:rPr lang="en-US" sz="1800" dirty="0">
                <a:cs typeface="Times New Roman" panose="02020603050405020304" pitchFamily="18" charset="0"/>
              </a:rPr>
              <a:t>; (508) 776-2375</a:t>
            </a:r>
          </a:p>
          <a:p>
            <a:endParaRPr lang="en-US" sz="1800" dirty="0">
              <a:cs typeface="Times New Roman" panose="02020603050405020304" pitchFamily="18" charset="0"/>
            </a:endParaRPr>
          </a:p>
          <a:p>
            <a:r>
              <a:rPr lang="en-US" sz="1800" b="1" dirty="0">
                <a:cs typeface="Times New Roman" panose="02020603050405020304" pitchFamily="18" charset="0"/>
              </a:rPr>
              <a:t>Karen Latimer, Sexual and Reproductive Health Services Regional Director: </a:t>
            </a:r>
            <a:r>
              <a:rPr lang="en-US" sz="1800" dirty="0"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klatimer@healthimperatives.org</a:t>
            </a:r>
            <a:r>
              <a:rPr lang="en-US" sz="1800" dirty="0">
                <a:cs typeface="Times New Roman" panose="02020603050405020304" pitchFamily="18" charset="0"/>
              </a:rPr>
              <a:t>; (508)292-2036</a:t>
            </a:r>
          </a:p>
          <a:p>
            <a:endParaRPr lang="en-US" sz="1800" dirty="0">
              <a:cs typeface="Times New Roman" panose="02020603050405020304" pitchFamily="18" charset="0"/>
            </a:endParaRPr>
          </a:p>
          <a:p>
            <a:r>
              <a:rPr lang="en-US" sz="1800" b="1" dirty="0"/>
              <a:t>Betsy Edge, MV SRHS Clinic Director</a:t>
            </a:r>
          </a:p>
          <a:p>
            <a:r>
              <a:rPr lang="en-US" sz="1800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bedge@healhimperative.org</a:t>
            </a:r>
            <a:r>
              <a:rPr lang="en-US" sz="1800" dirty="0"/>
              <a:t>; (508) 693-1209</a:t>
            </a:r>
          </a:p>
        </p:txBody>
      </p:sp>
    </p:spTree>
    <p:extLst>
      <p:ext uri="{BB962C8B-B14F-4D97-AF65-F5344CB8AC3E}">
        <p14:creationId xmlns:p14="http://schemas.microsoft.com/office/powerpoint/2010/main" val="132225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66E7F-7FA2-4429-8835-6D2BD1292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6818" y="3044757"/>
            <a:ext cx="7159556" cy="3171217"/>
          </a:xfrm>
        </p:spPr>
        <p:txBody>
          <a:bodyPr>
            <a:noAutofit/>
          </a:bodyPr>
          <a:lstStyle/>
          <a:p>
            <a:pPr algn="ctr"/>
            <a:r>
              <a:rPr lang="en-US" sz="4400" dirty="0"/>
              <a:t>Questions?/Feedback?</a:t>
            </a:r>
            <a:br>
              <a:rPr lang="en-US" sz="4400" dirty="0"/>
            </a:br>
            <a:br>
              <a:rPr lang="en-US" sz="4400" dirty="0"/>
            </a:br>
            <a:r>
              <a:rPr lang="en-US" sz="4400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610024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82471F0-261D-4D5D-AACD-1FD0FD48D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0891" y="1698982"/>
            <a:ext cx="10628243" cy="2695466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endParaRPr lang="en-US" sz="3200" dirty="0"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3200" dirty="0">
                <a:cs typeface="Times New Roman" panose="02020603050405020304" pitchFamily="18" charset="0"/>
              </a:rPr>
              <a:t>Health Imperatives’ mission is to improve the health and well-being of low-income or vulnerable families and individuals in Southeastern Massachusetts.</a:t>
            </a:r>
            <a:endParaRPr lang="en-US" sz="32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3AA2B7F-32D0-404B-92F1-9454268F2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 U R  M I S S I O 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727F46-7459-E325-E624-D2FB7F3954C3}"/>
              </a:ext>
            </a:extLst>
          </p:cNvPr>
          <p:cNvSpPr txBox="1"/>
          <p:nvPr/>
        </p:nvSpPr>
        <p:spPr>
          <a:xfrm>
            <a:off x="2206599" y="5045972"/>
            <a:ext cx="77788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Counseling 	|   Medical Care I    Advocacy   |   Education      Support Groups I Shelter  |   Free &amp; Confidential</a:t>
            </a: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en-US" sz="2000" b="1" dirty="0">
              <a:solidFill>
                <a:srgbClr val="92D050"/>
              </a:solidFill>
            </a:endParaRPr>
          </a:p>
          <a:p>
            <a:pPr algn="ctr"/>
            <a:endParaRPr lang="en-US" sz="2000" b="1" dirty="0">
              <a:solidFill>
                <a:srgbClr val="92D050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F95BC7C-946D-A006-FAD0-661B96AAAC56}"/>
              </a:ext>
            </a:extLst>
          </p:cNvPr>
          <p:cNvCxnSpPr/>
          <p:nvPr/>
        </p:nvCxnSpPr>
        <p:spPr>
          <a:xfrm>
            <a:off x="944578" y="4173648"/>
            <a:ext cx="1030284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5997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3AA2B7F-32D0-404B-92F1-9454268F2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 O U R   A R E A S  O F  </a:t>
            </a:r>
            <a:r>
              <a:rPr lang="en-US" dirty="0" err="1"/>
              <a:t>F</a:t>
            </a:r>
            <a:r>
              <a:rPr lang="en-US" dirty="0"/>
              <a:t> O C U 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68A009C-AE60-4CE6-929B-8F458EE8E959}"/>
              </a:ext>
            </a:extLst>
          </p:cNvPr>
          <p:cNvSpPr/>
          <p:nvPr/>
        </p:nvSpPr>
        <p:spPr>
          <a:xfrm>
            <a:off x="1613165" y="5545641"/>
            <a:ext cx="8389328" cy="916247"/>
          </a:xfrm>
          <a:prstGeom prst="rect">
            <a:avLst/>
          </a:prstGeom>
          <a:solidFill>
            <a:srgbClr val="D32A43"/>
          </a:solidFill>
          <a:ln w="1270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24/7 Emergency Hotline: 508-588-TALK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6D6A4B8-57F8-4358-B9DB-D403B8C97159}"/>
              </a:ext>
            </a:extLst>
          </p:cNvPr>
          <p:cNvSpPr/>
          <p:nvPr/>
        </p:nvSpPr>
        <p:spPr>
          <a:xfrm>
            <a:off x="811020" y="1816833"/>
            <a:ext cx="2469349" cy="3172086"/>
          </a:xfrm>
          <a:prstGeom prst="rect">
            <a:avLst/>
          </a:prstGeom>
          <a:solidFill>
            <a:srgbClr val="F8CED1"/>
          </a:solidFill>
          <a:ln w="38100" cap="flat" cmpd="sng" algn="ctr">
            <a:solidFill>
              <a:srgbClr val="E65A6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F08D3B9-725A-4A0B-B26F-CC95FBF84BA0}"/>
              </a:ext>
            </a:extLst>
          </p:cNvPr>
          <p:cNvSpPr/>
          <p:nvPr/>
        </p:nvSpPr>
        <p:spPr>
          <a:xfrm>
            <a:off x="8767819" y="1829893"/>
            <a:ext cx="2469349" cy="3145961"/>
          </a:xfrm>
          <a:prstGeom prst="rect">
            <a:avLst/>
          </a:prstGeom>
          <a:solidFill>
            <a:srgbClr val="DECCDC"/>
          </a:solidFill>
          <a:ln w="38100" cap="flat" cmpd="sng" algn="ctr">
            <a:solidFill>
              <a:srgbClr val="92538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85D7F70-993C-43F7-BDD7-6A98D6714431}"/>
              </a:ext>
            </a:extLst>
          </p:cNvPr>
          <p:cNvSpPr/>
          <p:nvPr/>
        </p:nvSpPr>
        <p:spPr>
          <a:xfrm>
            <a:off x="6076026" y="1829893"/>
            <a:ext cx="2469349" cy="3172086"/>
          </a:xfrm>
          <a:prstGeom prst="rect">
            <a:avLst/>
          </a:prstGeom>
          <a:solidFill>
            <a:srgbClr val="D7E8C9"/>
          </a:solidFill>
          <a:ln w="38100" cap="flat" cmpd="sng" algn="ctr">
            <a:solidFill>
              <a:srgbClr val="76B043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5406CC5-3AAA-4E08-86B8-B32BD784F15A}"/>
              </a:ext>
            </a:extLst>
          </p:cNvPr>
          <p:cNvSpPr/>
          <p:nvPr/>
        </p:nvSpPr>
        <p:spPr>
          <a:xfrm>
            <a:off x="3461192" y="1829893"/>
            <a:ext cx="2469349" cy="3172086"/>
          </a:xfrm>
          <a:prstGeom prst="rect">
            <a:avLst/>
          </a:prstGeom>
          <a:solidFill>
            <a:srgbClr val="B3E5F3"/>
          </a:solidFill>
          <a:ln w="38100" cap="flat" cmpd="sng" algn="ctr">
            <a:solidFill>
              <a:srgbClr val="00A5D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3" name="Graphic 8">
            <a:extLst>
              <a:ext uri="{FF2B5EF4-FFF2-40B4-BE49-F238E27FC236}">
                <a16:creationId xmlns:a16="http://schemas.microsoft.com/office/drawing/2014/main" id="{BE9A9091-2169-4086-A35C-8FAEA4809D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22086" y="1974561"/>
            <a:ext cx="994921" cy="945472"/>
          </a:xfrm>
          <a:prstGeom prst="rect">
            <a:avLst/>
          </a:prstGeom>
        </p:spPr>
      </p:pic>
      <p:pic>
        <p:nvPicPr>
          <p:cNvPr id="44" name="Graphic 10">
            <a:extLst>
              <a:ext uri="{FF2B5EF4-FFF2-40B4-BE49-F238E27FC236}">
                <a16:creationId xmlns:a16="http://schemas.microsoft.com/office/drawing/2014/main" id="{876CE967-29A8-4194-8E74-2D41954275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52737" y="1920284"/>
            <a:ext cx="994922" cy="945472"/>
          </a:xfrm>
          <a:prstGeom prst="rect">
            <a:avLst/>
          </a:prstGeom>
        </p:spPr>
      </p:pic>
      <p:pic>
        <p:nvPicPr>
          <p:cNvPr id="45" name="Graphic 12">
            <a:extLst>
              <a:ext uri="{FF2B5EF4-FFF2-40B4-BE49-F238E27FC236}">
                <a16:creationId xmlns:a16="http://schemas.microsoft.com/office/drawing/2014/main" id="{0F65314D-CE32-4D24-9900-69CC99FC97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2713" y="1925405"/>
            <a:ext cx="994921" cy="945472"/>
          </a:xfrm>
          <a:prstGeom prst="rect">
            <a:avLst/>
          </a:prstGeom>
        </p:spPr>
      </p:pic>
      <p:pic>
        <p:nvPicPr>
          <p:cNvPr id="46" name="Graphic 13">
            <a:extLst>
              <a:ext uri="{FF2B5EF4-FFF2-40B4-BE49-F238E27FC236}">
                <a16:creationId xmlns:a16="http://schemas.microsoft.com/office/drawing/2014/main" id="{EAAA5297-AB3B-452C-A91D-BF8AB6874E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98406" y="1920284"/>
            <a:ext cx="994922" cy="945472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B71D52B6-ED34-40C7-9E02-41EE57CFCD89}"/>
              </a:ext>
            </a:extLst>
          </p:cNvPr>
          <p:cNvSpPr txBox="1"/>
          <p:nvPr/>
        </p:nvSpPr>
        <p:spPr>
          <a:xfrm>
            <a:off x="6052080" y="2920033"/>
            <a:ext cx="245251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en-US" altLang="en-US" sz="1400" b="1" dirty="0">
                <a:latin typeface="Lucida Grande" charset="0"/>
                <a:cs typeface="Lucida Grande" charset="0"/>
                <a:sym typeface="Lucida Grande" charset="0"/>
              </a:rPr>
              <a:t>Housing and Economic Security:</a:t>
            </a:r>
          </a:p>
          <a:p>
            <a:pPr algn="ctr" eaLnBrk="1" hangingPunct="1"/>
            <a:endParaRPr lang="en-US" altLang="en-US" sz="1200" b="1" dirty="0">
              <a:latin typeface="Lucida Grande" charset="0"/>
              <a:cs typeface="Lucida Grande" charset="0"/>
              <a:sym typeface="Lucida Grande" charset="0"/>
            </a:endParaRPr>
          </a:p>
          <a:p>
            <a:pPr algn="ctr" eaLnBrk="1" hangingPunct="1"/>
            <a:r>
              <a:rPr lang="en-US" altLang="en-US" sz="1200" b="1" dirty="0">
                <a:latin typeface="Lucida Grande" charset="0"/>
                <a:cs typeface="Lucida Grande" charset="0"/>
                <a:sym typeface="Lucida Grande" charset="0"/>
              </a:rPr>
              <a:t>Penelope’s Place</a:t>
            </a:r>
          </a:p>
          <a:p>
            <a:pPr algn="ctr" eaLnBrk="1" hangingPunct="1"/>
            <a:r>
              <a:rPr lang="en-US" altLang="en-US" sz="1200" b="1" dirty="0">
                <a:latin typeface="Lucida Grande" charset="0"/>
                <a:cs typeface="Lucida Grande" charset="0"/>
                <a:sym typeface="Lucida Grande" charset="0"/>
              </a:rPr>
              <a:t>-----------------</a:t>
            </a:r>
          </a:p>
          <a:p>
            <a:pPr algn="ctr" eaLnBrk="1" hangingPunct="1"/>
            <a:r>
              <a:rPr lang="en-US" altLang="en-US" sz="1200" b="1" dirty="0">
                <a:latin typeface="Lucida Grande" charset="0"/>
                <a:cs typeface="Lucida Grande" charset="0"/>
                <a:sym typeface="Lucida Grande" charset="0"/>
              </a:rPr>
              <a:t>Housing Search</a:t>
            </a:r>
          </a:p>
          <a:p>
            <a:pPr algn="ctr" eaLnBrk="1" hangingPunct="1"/>
            <a:endParaRPr lang="en-US" altLang="en-US" sz="1200" b="1" dirty="0">
              <a:latin typeface="Lucida Grande" charset="0"/>
              <a:cs typeface="Lucida Grande" charset="0"/>
              <a:sym typeface="Lucida Grande" charset="0"/>
            </a:endParaRPr>
          </a:p>
          <a:p>
            <a:pPr algn="ctr" eaLnBrk="1" hangingPunct="1"/>
            <a:r>
              <a:rPr lang="en-US" altLang="en-US" sz="1200" b="1" dirty="0">
                <a:latin typeface="Lucida Grande" charset="0"/>
                <a:cs typeface="Lucida Grande" charset="0"/>
                <a:sym typeface="Lucida Grande" charset="0"/>
              </a:rPr>
              <a:t>Employment Supports</a:t>
            </a:r>
          </a:p>
          <a:p>
            <a:pPr algn="ctr" eaLnBrk="1" hangingPunct="1"/>
            <a:endParaRPr lang="en-US" altLang="en-US" sz="1200" b="1" dirty="0">
              <a:latin typeface="Lucida Grande" charset="0"/>
              <a:cs typeface="Lucida Grande" charset="0"/>
              <a:sym typeface="Lucida Grande" charset="0"/>
            </a:endParaRPr>
          </a:p>
          <a:p>
            <a:pPr algn="ctr" eaLnBrk="1" hangingPunct="1"/>
            <a:r>
              <a:rPr lang="en-US" altLang="en-US" sz="1200" b="1" dirty="0">
                <a:latin typeface="Lucida Grande" charset="0"/>
                <a:cs typeface="Lucida Grande" charset="0"/>
                <a:sym typeface="Lucida Grande" charset="0"/>
              </a:rPr>
              <a:t>Case Management Services</a:t>
            </a:r>
          </a:p>
          <a:p>
            <a:pPr algn="ctr" eaLnBrk="1" hangingPunct="1"/>
            <a:endParaRPr lang="en-US" altLang="en-US" sz="1400" dirty="0">
              <a:latin typeface="Lucida Grande" charset="0"/>
              <a:cs typeface="Lucida Grande" charset="0"/>
              <a:sym typeface="Lucida Grande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ED050F0-E625-4CF2-AF81-CF31908DF3E5}"/>
              </a:ext>
            </a:extLst>
          </p:cNvPr>
          <p:cNvSpPr txBox="1"/>
          <p:nvPr/>
        </p:nvSpPr>
        <p:spPr>
          <a:xfrm>
            <a:off x="843302" y="2879670"/>
            <a:ext cx="2452514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en-US" altLang="en-US" sz="1400" b="1" dirty="0">
                <a:latin typeface="Lucida Grande" charset="0"/>
                <a:cs typeface="Lucida Grande" charset="0"/>
                <a:sym typeface="Lucida Grande" charset="0"/>
              </a:rPr>
              <a:t>Medical Services:</a:t>
            </a:r>
          </a:p>
          <a:p>
            <a:pPr algn="ctr" eaLnBrk="1" hangingPunct="1"/>
            <a:endParaRPr lang="en-US" altLang="en-US" sz="1200" b="1" dirty="0">
              <a:solidFill>
                <a:schemeClr val="bg1"/>
              </a:solidFill>
              <a:latin typeface="Lucida Grande" charset="0"/>
              <a:cs typeface="Lucida Grande" charset="0"/>
              <a:sym typeface="Lucida Grande" charset="0"/>
            </a:endParaRPr>
          </a:p>
          <a:p>
            <a:pPr algn="ctr" eaLnBrk="1" hangingPunct="1"/>
            <a:r>
              <a:rPr lang="en-US" altLang="en-US" sz="1200" b="1" dirty="0">
                <a:latin typeface="Lucida Grande" charset="0"/>
                <a:cs typeface="Lucida Grande" charset="0"/>
                <a:sym typeface="Lucida Grande" charset="0"/>
              </a:rPr>
              <a:t>Sexual &amp; Reproductive Health Services</a:t>
            </a:r>
          </a:p>
          <a:p>
            <a:pPr algn="ctr" eaLnBrk="1" hangingPunct="1"/>
            <a:r>
              <a:rPr lang="en-US" altLang="en-US" sz="1200" b="1" dirty="0">
                <a:latin typeface="Lucida Grande" charset="0"/>
                <a:cs typeface="Lucida Grande" charset="0"/>
                <a:sym typeface="Lucida Grande" charset="0"/>
              </a:rPr>
              <a:t>----------------------</a:t>
            </a:r>
          </a:p>
          <a:p>
            <a:pPr algn="ctr" eaLnBrk="1" hangingPunct="1"/>
            <a:r>
              <a:rPr lang="en-US" altLang="en-US" sz="1200" b="1" dirty="0">
                <a:latin typeface="Lucida Grande" charset="0"/>
                <a:cs typeface="Lucida Grande" charset="0"/>
                <a:sym typeface="Lucida Grande" charset="0"/>
              </a:rPr>
              <a:t>Correctional Health Linkage to Care</a:t>
            </a:r>
          </a:p>
          <a:p>
            <a:pPr algn="ctr" eaLnBrk="1" hangingPunct="1"/>
            <a:r>
              <a:rPr lang="en-US" altLang="en-US" sz="1200" b="1" dirty="0">
                <a:latin typeface="Lucida Grande" charset="0"/>
                <a:cs typeface="Lucida Grande" charset="0"/>
                <a:sym typeface="Lucida Grande" charset="0"/>
              </a:rPr>
              <a:t>-----------------------</a:t>
            </a:r>
          </a:p>
          <a:p>
            <a:pPr algn="ctr" eaLnBrk="1" hangingPunct="1"/>
            <a:r>
              <a:rPr lang="en-US" altLang="en-US" sz="1200" b="1" dirty="0">
                <a:latin typeface="Lucida Grande" charset="0"/>
                <a:cs typeface="Lucida Grande" charset="0"/>
                <a:sym typeface="Lucida Grande" charset="0"/>
              </a:rPr>
              <a:t>DYS Primary &amp; Psychiatric  Care</a:t>
            </a:r>
          </a:p>
          <a:p>
            <a:pPr algn="ctr" eaLnBrk="1" hangingPunct="1"/>
            <a:endParaRPr lang="en-US" altLang="en-US" sz="1200" dirty="0">
              <a:latin typeface="Lucida Grande" charset="0"/>
              <a:cs typeface="Lucida Grande" charset="0"/>
              <a:sym typeface="Lucida Grande" charset="0"/>
            </a:endParaRPr>
          </a:p>
          <a:p>
            <a:pPr algn="ctr" eaLnBrk="1" hangingPunct="1"/>
            <a:endParaRPr lang="en-US" altLang="en-US" sz="1400" dirty="0">
              <a:latin typeface="Lucida Grande" charset="0"/>
              <a:cs typeface="Lucida Grande" charset="0"/>
              <a:sym typeface="Lucida Grande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9073F84-F42A-4442-BE5A-FB5517519B8F}"/>
              </a:ext>
            </a:extLst>
          </p:cNvPr>
          <p:cNvSpPr txBox="1"/>
          <p:nvPr/>
        </p:nvSpPr>
        <p:spPr>
          <a:xfrm>
            <a:off x="8686156" y="2920033"/>
            <a:ext cx="24724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0" dirty="0">
                <a:solidFill>
                  <a:schemeClr val="tx2"/>
                </a:solidFill>
              </a:rPr>
              <a:t>Clinical &amp; Emergency Services: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b="1" kern="0" dirty="0">
              <a:solidFill>
                <a:schemeClr val="tx2"/>
              </a:solidFill>
            </a:endParaRPr>
          </a:p>
          <a:p>
            <a:pPr algn="ctr" eaLnBrk="1" hangingPunct="1"/>
            <a:r>
              <a:rPr lang="en-US" altLang="en-US" sz="1200" b="1" dirty="0">
                <a:latin typeface="Lucida Grande" charset="0"/>
                <a:cs typeface="Lucida Grande" charset="0"/>
                <a:sym typeface="Lucida Grande" charset="0"/>
              </a:rPr>
              <a:t>A New Day Sexual Assault Counseling and Support</a:t>
            </a:r>
          </a:p>
          <a:p>
            <a:pPr algn="ctr" eaLnBrk="1" hangingPunct="1"/>
            <a:r>
              <a:rPr lang="en-US" altLang="en-US" sz="1200" b="1" dirty="0">
                <a:latin typeface="Lucida Grande" charset="0"/>
                <a:cs typeface="Lucida Grande" charset="0"/>
                <a:sym typeface="Lucida Grande" charset="0"/>
              </a:rPr>
              <a:t>----------------------</a:t>
            </a:r>
          </a:p>
          <a:p>
            <a:pPr algn="ctr" eaLnBrk="1" hangingPunct="1"/>
            <a:r>
              <a:rPr lang="en-US" altLang="en-US" sz="1200" b="1" dirty="0">
                <a:latin typeface="Lucida Grande" charset="0"/>
                <a:cs typeface="Lucida Grande" charset="0"/>
                <a:sym typeface="Lucida Grande" charset="0"/>
              </a:rPr>
              <a:t>Human Trafficking Unit</a:t>
            </a:r>
          </a:p>
          <a:p>
            <a:pPr algn="ctr" eaLnBrk="1" hangingPunct="1"/>
            <a:r>
              <a:rPr lang="en-US" altLang="en-US" sz="1200" b="1" dirty="0">
                <a:latin typeface="Lucida Grande" charset="0"/>
                <a:cs typeface="Lucida Grande" charset="0"/>
                <a:sym typeface="Lucida Grande" charset="0"/>
              </a:rPr>
              <a:t>-----------------</a:t>
            </a:r>
          </a:p>
          <a:p>
            <a:pPr algn="ctr" eaLnBrk="1" hangingPunct="1"/>
            <a:r>
              <a:rPr lang="en-US" altLang="en-US" sz="1200" b="1" dirty="0">
                <a:latin typeface="Lucida Grande" charset="0"/>
                <a:cs typeface="Lucida Grande" charset="0"/>
                <a:sym typeface="Lucida Grande" charset="0"/>
              </a:rPr>
              <a:t>SAFEPLAN</a:t>
            </a:r>
          </a:p>
          <a:p>
            <a:pPr algn="ctr" eaLnBrk="1" hangingPunct="1"/>
            <a:r>
              <a:rPr lang="en-US" altLang="en-US" sz="1200" b="1" dirty="0">
                <a:latin typeface="Lucida Grande" charset="0"/>
                <a:cs typeface="Lucida Grande" charset="0"/>
                <a:sym typeface="Lucida Grande" charset="0"/>
              </a:rPr>
              <a:t>Court Advocacy Program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FC73673-52CC-4D8D-992D-329E5A0797B8}"/>
              </a:ext>
            </a:extLst>
          </p:cNvPr>
          <p:cNvSpPr txBox="1"/>
          <p:nvPr/>
        </p:nvSpPr>
        <p:spPr>
          <a:xfrm>
            <a:off x="3501974" y="2879627"/>
            <a:ext cx="2452514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en-US" altLang="en-US" sz="1400" b="1" dirty="0">
                <a:latin typeface="Lucida Grande" charset="0"/>
                <a:cs typeface="Lucida Grande" charset="0"/>
                <a:sym typeface="Lucida Grande" charset="0"/>
              </a:rPr>
              <a:t>Maternal &amp; Child Health Service:</a:t>
            </a:r>
          </a:p>
          <a:p>
            <a:pPr algn="ctr" eaLnBrk="1" hangingPunct="1"/>
            <a:endParaRPr lang="en-US" altLang="en-US" sz="1200" b="1" dirty="0">
              <a:latin typeface="Lucida Grande" charset="0"/>
              <a:cs typeface="Lucida Grande" charset="0"/>
              <a:sym typeface="Lucida Grande" charset="0"/>
            </a:endParaRPr>
          </a:p>
          <a:p>
            <a:pPr algn="ctr" eaLnBrk="1" hangingPunct="1"/>
            <a:r>
              <a:rPr lang="en-US" altLang="en-US" sz="1200" b="1" dirty="0">
                <a:latin typeface="Lucida Grande" charset="0"/>
                <a:cs typeface="Lucida Grande" charset="0"/>
                <a:sym typeface="Lucida Grande" charset="0"/>
              </a:rPr>
              <a:t>Cape Cod WIC</a:t>
            </a:r>
          </a:p>
          <a:p>
            <a:pPr algn="ctr" eaLnBrk="1" hangingPunct="1"/>
            <a:r>
              <a:rPr lang="en-US" altLang="en-US" sz="1200" b="1" dirty="0">
                <a:latin typeface="Lucida Grande" charset="0"/>
                <a:cs typeface="Lucida Grande" charset="0"/>
                <a:sym typeface="Lucida Grande" charset="0"/>
              </a:rPr>
              <a:t> Plymouth WIC</a:t>
            </a:r>
          </a:p>
          <a:p>
            <a:pPr algn="ctr" eaLnBrk="1" hangingPunct="1"/>
            <a:r>
              <a:rPr lang="en-US" altLang="en-US" sz="1200" b="1" dirty="0">
                <a:latin typeface="Lucida Grande" charset="0"/>
                <a:cs typeface="Lucida Grande" charset="0"/>
                <a:sym typeface="Lucida Grande" charset="0"/>
              </a:rPr>
              <a:t>--------------</a:t>
            </a:r>
          </a:p>
          <a:p>
            <a:pPr algn="ctr" eaLnBrk="1" hangingPunct="1"/>
            <a:r>
              <a:rPr lang="en-US" altLang="en-US" sz="1200" b="1" dirty="0">
                <a:latin typeface="Lucida Grande" charset="0"/>
                <a:cs typeface="Lucida Grande" charset="0"/>
                <a:sym typeface="Lucida Grande" charset="0"/>
              </a:rPr>
              <a:t>South Shore Healthy Families </a:t>
            </a:r>
          </a:p>
          <a:p>
            <a:pPr algn="ctr" eaLnBrk="1" hangingPunct="1"/>
            <a:r>
              <a:rPr lang="en-US" altLang="en-US" sz="1200" b="1" dirty="0">
                <a:latin typeface="Lucida Grande" charset="0"/>
                <a:cs typeface="Lucida Grande" charset="0"/>
                <a:sym typeface="Lucida Grande" charset="0"/>
              </a:rPr>
              <a:t>Cape Cod Healthy Families </a:t>
            </a:r>
          </a:p>
          <a:p>
            <a:pPr algn="ctr" eaLnBrk="1" hangingPunct="1"/>
            <a:r>
              <a:rPr lang="en-US" altLang="en-US" sz="1200" b="1" dirty="0">
                <a:latin typeface="Lucida Grande" charset="0"/>
                <a:cs typeface="Lucida Grande" charset="0"/>
                <a:sym typeface="Lucida Grande" charset="0"/>
              </a:rPr>
              <a:t>---------------</a:t>
            </a:r>
          </a:p>
          <a:p>
            <a:pPr algn="ctr" eaLnBrk="1" hangingPunct="1"/>
            <a:r>
              <a:rPr lang="en-US" altLang="en-US" sz="1200" b="1" dirty="0">
                <a:latin typeface="Lucida Grande" charset="0"/>
                <a:cs typeface="Lucida Grande" charset="0"/>
                <a:sym typeface="Lucida Grande" charset="0"/>
              </a:rPr>
              <a:t>Brockton Young Parents Support</a:t>
            </a:r>
          </a:p>
          <a:p>
            <a:pPr algn="ctr" eaLnBrk="1" hangingPunct="1"/>
            <a:endParaRPr lang="en-US" altLang="en-US" sz="1200" dirty="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0738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AFECDFF-538B-4934-9CE0-2031DFBD157C}"/>
              </a:ext>
            </a:extLst>
          </p:cNvPr>
          <p:cNvSpPr/>
          <p:nvPr/>
        </p:nvSpPr>
        <p:spPr>
          <a:xfrm>
            <a:off x="718539" y="3192140"/>
            <a:ext cx="4753683" cy="289541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823FA6B-A58E-47C3-B4FA-4274C8B50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/>
              <a:t>O U R  S E R V I C E  A R E A</a:t>
            </a:r>
            <a:endParaRPr lang="en-US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6EEBC1BB-36C4-4409-BEBB-123ADB740234}"/>
              </a:ext>
            </a:extLst>
          </p:cNvPr>
          <p:cNvSpPr txBox="1">
            <a:spLocks/>
          </p:cNvSpPr>
          <p:nvPr/>
        </p:nvSpPr>
        <p:spPr>
          <a:xfrm>
            <a:off x="860360" y="1251675"/>
            <a:ext cx="10471280" cy="1242437"/>
          </a:xfrm>
          <a:prstGeom prst="rect">
            <a:avLst/>
          </a:prstGeom>
        </p:spPr>
        <p:txBody>
          <a:bodyPr wrap="square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120"/>
              </a:spcAft>
              <a:buFont typeface="Arial" panose="020B0604020202020204" pitchFamily="34" charset="0"/>
              <a:buNone/>
            </a:pPr>
            <a:r>
              <a:rPr lang="en-US" sz="2400">
                <a:cs typeface="Times New Roman" panose="02020603050405020304" pitchFamily="18" charset="0"/>
              </a:rPr>
              <a:t>We provide trauma-informed health care and human services </a:t>
            </a:r>
          </a:p>
          <a:p>
            <a:pPr marL="0" indent="0" algn="ctr">
              <a:spcBef>
                <a:spcPts val="0"/>
              </a:spcBef>
              <a:spcAft>
                <a:spcPts val="120"/>
              </a:spcAft>
              <a:buFont typeface="Arial" panose="020B0604020202020204" pitchFamily="34" charset="0"/>
              <a:buNone/>
            </a:pPr>
            <a:r>
              <a:rPr lang="en-US" sz="2400">
                <a:cs typeface="Times New Roman" panose="02020603050405020304" pitchFamily="18" charset="0"/>
              </a:rPr>
              <a:t>to more than 20,000 people each year throughout </a:t>
            </a:r>
          </a:p>
          <a:p>
            <a:pPr marL="0" indent="0" algn="ctr">
              <a:spcBef>
                <a:spcPts val="0"/>
              </a:spcBef>
              <a:spcAft>
                <a:spcPts val="120"/>
              </a:spcAft>
              <a:buFont typeface="Arial" panose="020B0604020202020204" pitchFamily="34" charset="0"/>
              <a:buNone/>
            </a:pPr>
            <a:r>
              <a:rPr lang="en-US" sz="2400">
                <a:cs typeface="Times New Roman" panose="02020603050405020304" pitchFamily="18" charset="0"/>
              </a:rPr>
              <a:t>Massachusetts’ South Shore, South Coast, Cape, and Islands.</a:t>
            </a:r>
            <a:r>
              <a:rPr lang="en-US" sz="2400">
                <a:solidFill>
                  <a:srgbClr val="023D81"/>
                </a:solidFill>
                <a:cs typeface="Times New Roman" panose="02020603050405020304" pitchFamily="18" charset="0"/>
              </a:rPr>
              <a:t> 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5E2674D-66DF-4F25-A234-25C14DDBFE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6278" y="2742496"/>
            <a:ext cx="5403371" cy="350745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FFC887A-9E29-441B-A06F-6CCA26B38DDA}"/>
              </a:ext>
            </a:extLst>
          </p:cNvPr>
          <p:cNvSpPr txBox="1"/>
          <p:nvPr/>
        </p:nvSpPr>
        <p:spPr>
          <a:xfrm>
            <a:off x="877621" y="3515394"/>
            <a:ext cx="421866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u="sng">
                <a:latin typeface="+mj-lt"/>
                <a:cs typeface="Times New Roman" panose="02020603050405020304" pitchFamily="18" charset="0"/>
              </a:rPr>
              <a:t>Regional Office Locations</a:t>
            </a:r>
            <a:endParaRPr lang="en-US" sz="2400" u="sng">
              <a:solidFill>
                <a:srgbClr val="023D8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6492AC-BF86-4ED6-A957-00E26723E703}"/>
              </a:ext>
            </a:extLst>
          </p:cNvPr>
          <p:cNvSpPr txBox="1"/>
          <p:nvPr/>
        </p:nvSpPr>
        <p:spPr>
          <a:xfrm>
            <a:off x="879995" y="4058375"/>
            <a:ext cx="176080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>
                <a:latin typeface="+mj-lt"/>
                <a:cs typeface="Times New Roman" panose="02020603050405020304" pitchFamily="18" charset="0"/>
              </a:rPr>
              <a:t>Brockton</a:t>
            </a:r>
            <a:endParaRPr lang="en-US" sz="2000">
              <a:solidFill>
                <a:srgbClr val="023D8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EFA058-1430-432E-9332-3EF3CAAD944E}"/>
              </a:ext>
            </a:extLst>
          </p:cNvPr>
          <p:cNvSpPr txBox="1"/>
          <p:nvPr/>
        </p:nvSpPr>
        <p:spPr>
          <a:xfrm>
            <a:off x="1152369" y="4496222"/>
            <a:ext cx="148843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>
                <a:cs typeface="Times New Roman" panose="02020603050405020304" pitchFamily="18" charset="0"/>
              </a:rPr>
              <a:t>Hyannis</a:t>
            </a:r>
            <a:endParaRPr lang="en-US" sz="2000">
              <a:solidFill>
                <a:srgbClr val="023D81"/>
              </a:solidFill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03226F-9D14-4C68-99A1-06C99E2A5E00}"/>
              </a:ext>
            </a:extLst>
          </p:cNvPr>
          <p:cNvSpPr txBox="1"/>
          <p:nvPr/>
        </p:nvSpPr>
        <p:spPr>
          <a:xfrm>
            <a:off x="3102956" y="4060431"/>
            <a:ext cx="20602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>
                <a:latin typeface="+mj-lt"/>
                <a:cs typeface="Times New Roman" panose="02020603050405020304" pitchFamily="18" charset="0"/>
              </a:rPr>
              <a:t>New Bedford</a:t>
            </a:r>
            <a:endParaRPr lang="en-US" sz="2000">
              <a:solidFill>
                <a:srgbClr val="023D8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06FE131-0D9F-4BD0-BF18-FD9F763355F0}"/>
              </a:ext>
            </a:extLst>
          </p:cNvPr>
          <p:cNvSpPr txBox="1"/>
          <p:nvPr/>
        </p:nvSpPr>
        <p:spPr>
          <a:xfrm>
            <a:off x="3095381" y="4932013"/>
            <a:ext cx="148843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>
                <a:cs typeface="Times New Roman" panose="02020603050405020304" pitchFamily="18" charset="0"/>
              </a:rPr>
              <a:t>Wareham</a:t>
            </a:r>
            <a:endParaRPr lang="en-US" sz="2000">
              <a:solidFill>
                <a:srgbClr val="023D81"/>
              </a:solidFill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9278A05-4FBE-42DD-A9D7-3D0326C20A3F}"/>
              </a:ext>
            </a:extLst>
          </p:cNvPr>
          <p:cNvSpPr txBox="1"/>
          <p:nvPr/>
        </p:nvSpPr>
        <p:spPr>
          <a:xfrm>
            <a:off x="1210313" y="4932013"/>
            <a:ext cx="147572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>
                <a:cs typeface="Times New Roman" panose="02020603050405020304" pitchFamily="18" charset="0"/>
              </a:rPr>
              <a:t>Nantucket</a:t>
            </a:r>
            <a:endParaRPr lang="en-US" sz="2000">
              <a:solidFill>
                <a:srgbClr val="023D81"/>
              </a:solidFill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F230B5C-D25D-4016-BDD3-AAD3932420C4}"/>
              </a:ext>
            </a:extLst>
          </p:cNvPr>
          <p:cNvSpPr txBox="1"/>
          <p:nvPr/>
        </p:nvSpPr>
        <p:spPr>
          <a:xfrm>
            <a:off x="1740890" y="5403485"/>
            <a:ext cx="228934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>
                <a:cs typeface="Times New Roman" panose="02020603050405020304" pitchFamily="18" charset="0"/>
              </a:rPr>
              <a:t>Martha’s Vineyard</a:t>
            </a:r>
            <a:endParaRPr lang="en-US" sz="2000">
              <a:solidFill>
                <a:srgbClr val="023D81"/>
              </a:solidFill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A7DEE3-71E9-4985-BC28-8ADC168FA223}"/>
              </a:ext>
            </a:extLst>
          </p:cNvPr>
          <p:cNvSpPr txBox="1"/>
          <p:nvPr/>
        </p:nvSpPr>
        <p:spPr>
          <a:xfrm>
            <a:off x="3095381" y="4496222"/>
            <a:ext cx="129387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>
                <a:latin typeface="+mj-lt"/>
                <a:cs typeface="Times New Roman" panose="02020603050405020304" pitchFamily="18" charset="0"/>
              </a:rPr>
              <a:t>Plymouth</a:t>
            </a:r>
            <a:endParaRPr lang="en-US" sz="2000">
              <a:solidFill>
                <a:srgbClr val="023D81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58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8DE212-8948-B98F-CB95-E58443306E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789" y="1013672"/>
            <a:ext cx="11455867" cy="597278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74320">
              <a:lnSpc>
                <a:spcPct val="150000"/>
              </a:lnSpc>
              <a:spcBef>
                <a:spcPts val="0"/>
              </a:spcBef>
            </a:pPr>
            <a:r>
              <a:rPr lang="en-US" sz="2000" dirty="0"/>
              <a:t>Low-income</a:t>
            </a:r>
          </a:p>
          <a:p>
            <a:pPr marL="45720" indent="0">
              <a:lnSpc>
                <a:spcPct val="150000"/>
              </a:lnSpc>
              <a:spcBef>
                <a:spcPts val="0"/>
              </a:spcBef>
              <a:buNone/>
            </a:pPr>
            <a:endParaRPr lang="en-US" sz="2000" dirty="0"/>
          </a:p>
          <a:p>
            <a:r>
              <a:rPr lang="en-US" sz="2000" dirty="0"/>
              <a:t>Un/under-insured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Adolescents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Immigrants/non-U.S. born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LGBTQIA+ individuals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People with substance use disorders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People with trauma histories, including sexual assault, human trafficking, domestic violence, and sexual exploitation</a:t>
            </a:r>
          </a:p>
        </p:txBody>
      </p:sp>
      <p:sp>
        <p:nvSpPr>
          <p:cNvPr id="1034" name="Title 2">
            <a:extLst>
              <a:ext uri="{FF2B5EF4-FFF2-40B4-BE49-F238E27FC236}">
                <a16:creationId xmlns:a16="http://schemas.microsoft.com/office/drawing/2014/main" id="{46BBB93B-FE89-4792-3DCA-5D3E95A92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 R I O R I T Y  P O P U L A T I O N S</a:t>
            </a:r>
          </a:p>
        </p:txBody>
      </p:sp>
    </p:spTree>
    <p:extLst>
      <p:ext uri="{BB962C8B-B14F-4D97-AF65-F5344CB8AC3E}">
        <p14:creationId xmlns:p14="http://schemas.microsoft.com/office/powerpoint/2010/main" val="524683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3AA2B7F-32D0-404B-92F1-9454268F2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 U R  A P P R O A C 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690453-C4CB-4153-8A8F-5EB63084463B}"/>
              </a:ext>
            </a:extLst>
          </p:cNvPr>
          <p:cNvSpPr txBox="1"/>
          <p:nvPr/>
        </p:nvSpPr>
        <p:spPr>
          <a:xfrm>
            <a:off x="165370" y="1122214"/>
            <a:ext cx="12026630" cy="594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Nunito Sans" panose="00000500000000000000" pitchFamily="2" charset="0"/>
                <a:cs typeface="Times New Roman" panose="02020603050405020304" pitchFamily="18" charset="0"/>
              </a:rPr>
              <a:t>Comprehensive, coordinated services</a:t>
            </a:r>
          </a:p>
          <a:p>
            <a:pPr marL="342900" indent="-34290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Nunito Sans" panose="00000500000000000000" pitchFamily="2" charset="0"/>
                <a:cs typeface="Times New Roman" panose="02020603050405020304" pitchFamily="18" charset="0"/>
              </a:rPr>
              <a:t>Trauma-informed, strengths-based care</a:t>
            </a:r>
          </a:p>
          <a:p>
            <a:pPr marL="342900" indent="-34290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Nunito Sans" panose="00000500000000000000" pitchFamily="2" charset="0"/>
                <a:cs typeface="Times New Roman" panose="02020603050405020304" pitchFamily="18" charset="0"/>
              </a:rPr>
              <a:t>Free or low-cost services</a:t>
            </a:r>
          </a:p>
          <a:p>
            <a:pPr marL="342900" indent="-34290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Nunito Sans" panose="00000500000000000000" pitchFamily="2" charset="0"/>
                <a:cs typeface="Times New Roman" panose="02020603050405020304" pitchFamily="18" charset="0"/>
              </a:rPr>
              <a:t>No one denied services due to inability to pay.</a:t>
            </a:r>
          </a:p>
          <a:p>
            <a:pPr marL="342900" indent="-34290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Nunito Sans" panose="00000500000000000000" pitchFamily="2" charset="0"/>
                <a:cs typeface="Times New Roman" panose="02020603050405020304" pitchFamily="18" charset="0"/>
              </a:rPr>
              <a:t>Health navigation</a:t>
            </a:r>
          </a:p>
          <a:p>
            <a:pPr marL="342900" indent="-34290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Nunito Sans" panose="00000500000000000000" pitchFamily="2" charset="0"/>
                <a:cs typeface="Times New Roman" panose="02020603050405020304" pitchFamily="18" charset="0"/>
              </a:rPr>
              <a:t>Collaborative partnerships (internal/external)</a:t>
            </a:r>
          </a:p>
          <a:p>
            <a:pPr marL="342900" indent="-34290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Nunito Sans" panose="00000500000000000000" pitchFamily="2" charset="0"/>
                <a:cs typeface="Times New Roman" panose="02020603050405020304" pitchFamily="18" charset="0"/>
              </a:rPr>
              <a:t>Outreach to diverse populations</a:t>
            </a:r>
          </a:p>
          <a:p>
            <a:pPr marL="342900" indent="-34290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Nunito Sans" panose="00000500000000000000" pitchFamily="2" charset="0"/>
                <a:cs typeface="Times New Roman" panose="02020603050405020304" pitchFamily="18" charset="0"/>
              </a:rPr>
              <a:t>Feedback/input from clients</a:t>
            </a:r>
          </a:p>
          <a:p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2246018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76476AC-2605-4114-76C5-1B56F919F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373" y="182562"/>
            <a:ext cx="11552009" cy="424584"/>
          </a:xfrm>
        </p:spPr>
        <p:txBody>
          <a:bodyPr/>
          <a:lstStyle/>
          <a:p>
            <a:r>
              <a:rPr lang="en-US" dirty="0"/>
              <a:t>I N T E R N A L   C O L L A B O R A T I O N 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22826946-4309-C623-0246-090CC4A805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4958467"/>
              </p:ext>
            </p:extLst>
          </p:nvPr>
        </p:nvGraphicFramePr>
        <p:xfrm>
          <a:off x="712788" y="1252538"/>
          <a:ext cx="10515600" cy="4940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872020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F989357-72A0-D181-08F2-A7F386FFF9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500" b="1" dirty="0">
                <a:latin typeface="+mj-lt"/>
              </a:rPr>
              <a:t>CY 2022: 1500 total clients</a:t>
            </a:r>
          </a:p>
          <a:p>
            <a:pPr marL="0" indent="0">
              <a:buNone/>
            </a:pPr>
            <a:endParaRPr lang="en-US" sz="2500" dirty="0">
              <a:latin typeface="+mj-lt"/>
            </a:endParaRPr>
          </a:p>
          <a:p>
            <a:pPr lvl="1"/>
            <a:r>
              <a:rPr lang="en-US" sz="2500" dirty="0">
                <a:latin typeface="+mj-lt"/>
              </a:rPr>
              <a:t>400 WIC participants (women, infants, and children)</a:t>
            </a:r>
          </a:p>
          <a:p>
            <a:pPr lvl="1"/>
            <a:endParaRPr lang="en-US" sz="2500" dirty="0">
              <a:latin typeface="+mj-lt"/>
            </a:endParaRPr>
          </a:p>
          <a:p>
            <a:pPr lvl="1"/>
            <a:r>
              <a:rPr lang="en-US" sz="2500" dirty="0">
                <a:latin typeface="+mj-lt"/>
              </a:rPr>
              <a:t>1,100 Sexual and Reproductive Health Services patients</a:t>
            </a:r>
          </a:p>
          <a:p>
            <a:pPr lvl="1"/>
            <a:endParaRPr lang="en-US" sz="2500" dirty="0">
              <a:latin typeface="+mj-lt"/>
            </a:endParaRPr>
          </a:p>
          <a:p>
            <a:pPr lvl="1"/>
            <a:r>
              <a:rPr lang="en-US" sz="2500" dirty="0">
                <a:latin typeface="+mj-lt"/>
              </a:rPr>
              <a:t>2 Healthy Families participants</a:t>
            </a:r>
          </a:p>
          <a:p>
            <a:pPr lvl="1"/>
            <a:endParaRPr lang="en-US" sz="2500" dirty="0">
              <a:latin typeface="+mj-lt"/>
            </a:endParaRPr>
          </a:p>
          <a:p>
            <a:pPr lvl="1"/>
            <a:r>
              <a:rPr lang="en-US" sz="2500" dirty="0">
                <a:effectLst/>
                <a:latin typeface="+mj-lt"/>
                <a:ea typeface="Times New Roman" panose="02020603050405020304" pitchFamily="18" charset="0"/>
              </a:rPr>
              <a:t>Approx. 80% &lt;185% FPL</a:t>
            </a:r>
          </a:p>
          <a:p>
            <a:pPr lvl="1"/>
            <a:endParaRPr lang="en-US" sz="2500" dirty="0">
              <a:latin typeface="+mj-lt"/>
              <a:ea typeface="Times New Roman" panose="02020603050405020304" pitchFamily="18" charset="0"/>
            </a:endParaRPr>
          </a:p>
          <a:p>
            <a:pPr lvl="1"/>
            <a:r>
              <a:rPr lang="en-US" sz="2500" dirty="0">
                <a:effectLst/>
                <a:latin typeface="+mj-lt"/>
                <a:ea typeface="Times New Roman" panose="02020603050405020304" pitchFamily="18" charset="0"/>
              </a:rPr>
              <a:t>50% Hispanic/Latino; most Portuguese-speaking</a:t>
            </a:r>
          </a:p>
          <a:p>
            <a:pPr lvl="1"/>
            <a:endParaRPr lang="en-US" sz="2500" dirty="0">
              <a:effectLst/>
              <a:latin typeface="+mj-lt"/>
              <a:ea typeface="Times New Roman" panose="02020603050405020304" pitchFamily="18" charset="0"/>
            </a:endParaRPr>
          </a:p>
          <a:p>
            <a:pPr lvl="1"/>
            <a:r>
              <a:rPr lang="en-US" sz="2500" dirty="0">
                <a:effectLst/>
                <a:latin typeface="+mj-lt"/>
                <a:ea typeface="Times New Roman" panose="02020603050405020304" pitchFamily="18" charset="0"/>
              </a:rPr>
              <a:t>40% Limited English Proficiency</a:t>
            </a:r>
            <a:endParaRPr lang="en-US" sz="2500" dirty="0">
              <a:effectLst/>
              <a:latin typeface="+mj-lt"/>
              <a:ea typeface="Calibri" panose="020F0502020204030204" pitchFamily="34" charset="0"/>
            </a:endParaRPr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636B3C6-99D2-5B62-39D8-9ACDD330D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508" y="240435"/>
            <a:ext cx="11163963" cy="424584"/>
          </a:xfrm>
        </p:spPr>
        <p:txBody>
          <a:bodyPr/>
          <a:lstStyle/>
          <a:p>
            <a:r>
              <a:rPr lang="en-US" dirty="0"/>
              <a:t>MARTHA’S VINEYARD RESIDENTS SERVED</a:t>
            </a:r>
          </a:p>
        </p:txBody>
      </p:sp>
    </p:spTree>
    <p:extLst>
      <p:ext uri="{BB962C8B-B14F-4D97-AF65-F5344CB8AC3E}">
        <p14:creationId xmlns:p14="http://schemas.microsoft.com/office/powerpoint/2010/main" val="32018075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972639A-CF66-4522-9FB5-22627F33B7CD}"/>
              </a:ext>
            </a:extLst>
          </p:cNvPr>
          <p:cNvSpPr/>
          <p:nvPr/>
        </p:nvSpPr>
        <p:spPr>
          <a:xfrm>
            <a:off x="8019495" y="16295"/>
            <a:ext cx="4172505" cy="76256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68A1F56-994C-4B44-82FE-3E279B6D0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6842" y="192987"/>
            <a:ext cx="10515600" cy="424584"/>
          </a:xfrm>
        </p:spPr>
        <p:txBody>
          <a:bodyPr/>
          <a:lstStyle/>
          <a:p>
            <a:r>
              <a:rPr lang="en-US" dirty="0"/>
              <a:t> S E X U A L  &amp;  R E P R O D U C T I V E  H E A L T H  S E R V I C E S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2EA6B4F5-614C-43FF-9B51-07389E159D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65555" y="3136321"/>
            <a:ext cx="638175" cy="638175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6DD8AA87-3B48-43A9-8A56-277ADEEE01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977268" y="4036379"/>
            <a:ext cx="638174" cy="638174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0DA1C869-BB09-48B8-9ECD-128A9CA681C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294754" y="3105255"/>
            <a:ext cx="638175" cy="638175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548012B5-AF08-4A22-B104-C78CB5188C5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965555" y="5049986"/>
            <a:ext cx="638174" cy="638174"/>
          </a:xfrm>
          <a:prstGeom prst="rect">
            <a:avLst/>
          </a:prstGeom>
        </p:spPr>
      </p:pic>
      <p:pic>
        <p:nvPicPr>
          <p:cNvPr id="30" name="Graphic 29">
            <a:extLst>
              <a:ext uri="{FF2B5EF4-FFF2-40B4-BE49-F238E27FC236}">
                <a16:creationId xmlns:a16="http://schemas.microsoft.com/office/drawing/2014/main" id="{722F2418-6393-4CC0-861F-758C2133329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285626" y="4036379"/>
            <a:ext cx="638174" cy="638174"/>
          </a:xfrm>
          <a:prstGeom prst="rect">
            <a:avLst/>
          </a:prstGeom>
        </p:spPr>
      </p:pic>
      <p:pic>
        <p:nvPicPr>
          <p:cNvPr id="34" name="Graphic 33">
            <a:extLst>
              <a:ext uri="{FF2B5EF4-FFF2-40B4-BE49-F238E27FC236}">
                <a16:creationId xmlns:a16="http://schemas.microsoft.com/office/drawing/2014/main" id="{D1CB405E-3C6E-4771-BF0E-F07A2C5FE98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294753" y="4988661"/>
            <a:ext cx="638175" cy="638175"/>
          </a:xfrm>
          <a:prstGeom prst="rect">
            <a:avLst/>
          </a:prstGeom>
        </p:spPr>
      </p:pic>
      <p:pic>
        <p:nvPicPr>
          <p:cNvPr id="40" name="Graphic 39">
            <a:extLst>
              <a:ext uri="{FF2B5EF4-FFF2-40B4-BE49-F238E27FC236}">
                <a16:creationId xmlns:a16="http://schemas.microsoft.com/office/drawing/2014/main" id="{738ED8C3-F5C6-4D94-A88B-2664DFEE58B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977268" y="2186691"/>
            <a:ext cx="638175" cy="638175"/>
          </a:xfrm>
          <a:prstGeom prst="rect">
            <a:avLst/>
          </a:prstGeom>
        </p:spPr>
      </p:pic>
      <p:pic>
        <p:nvPicPr>
          <p:cNvPr id="42" name="Graphic 41">
            <a:extLst>
              <a:ext uri="{FF2B5EF4-FFF2-40B4-BE49-F238E27FC236}">
                <a16:creationId xmlns:a16="http://schemas.microsoft.com/office/drawing/2014/main" id="{818BBE67-1D9B-45AA-BE76-AE2565A32B8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330073" y="2192695"/>
            <a:ext cx="638176" cy="638176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73C5B757-16E9-4C50-9F48-43004A006EC1}"/>
              </a:ext>
            </a:extLst>
          </p:cNvPr>
          <p:cNvSpPr txBox="1"/>
          <p:nvPr/>
        </p:nvSpPr>
        <p:spPr>
          <a:xfrm>
            <a:off x="1088286" y="1245513"/>
            <a:ext cx="981299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Martha’s Vineyard Sexual &amp; Reproductive Health</a:t>
            </a:r>
            <a:endParaRPr lang="en-US" sz="2800" b="1" dirty="0">
              <a:solidFill>
                <a:schemeClr val="tx2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25AC5C2-18AC-4CEA-814F-FEC3DA864532}"/>
              </a:ext>
            </a:extLst>
          </p:cNvPr>
          <p:cNvSpPr txBox="1"/>
          <p:nvPr/>
        </p:nvSpPr>
        <p:spPr>
          <a:xfrm>
            <a:off x="2034058" y="3188407"/>
            <a:ext cx="2586604" cy="473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>
                <a:solidFill>
                  <a:schemeClr val="tx2"/>
                </a:solidFill>
              </a:rPr>
              <a:t>C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ancer screenings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D283BE0-DBD6-4965-9C6D-D7AEAB626B2C}"/>
              </a:ext>
            </a:extLst>
          </p:cNvPr>
          <p:cNvSpPr txBox="1"/>
          <p:nvPr/>
        </p:nvSpPr>
        <p:spPr>
          <a:xfrm>
            <a:off x="2034058" y="2219798"/>
            <a:ext cx="3508200" cy="473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0">
                <a:solidFill>
                  <a:schemeClr val="tx2"/>
                </a:solidFill>
              </a:rPr>
              <a:t>Exams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604AE24-2053-4B3D-965A-C78A318E9092}"/>
              </a:ext>
            </a:extLst>
          </p:cNvPr>
          <p:cNvSpPr txBox="1"/>
          <p:nvPr/>
        </p:nvSpPr>
        <p:spPr>
          <a:xfrm>
            <a:off x="6649743" y="2230718"/>
            <a:ext cx="4421128" cy="5155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>
                <a:solidFill>
                  <a:schemeClr val="tx2"/>
                </a:solidFill>
              </a:rPr>
              <a:t>P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regnancy testing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09C6306-8397-4515-9219-B06845058E1B}"/>
              </a:ext>
            </a:extLst>
          </p:cNvPr>
          <p:cNvSpPr txBox="1"/>
          <p:nvPr/>
        </p:nvSpPr>
        <p:spPr>
          <a:xfrm>
            <a:off x="6649743" y="3251508"/>
            <a:ext cx="1761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kern="0" dirty="0">
                <a:solidFill>
                  <a:schemeClr val="tx2"/>
                </a:solidFill>
              </a:rPr>
              <a:t>B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irth control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47A9349-EE6C-4918-9705-970DE9EBA258}"/>
              </a:ext>
            </a:extLst>
          </p:cNvPr>
          <p:cNvSpPr txBox="1"/>
          <p:nvPr/>
        </p:nvSpPr>
        <p:spPr>
          <a:xfrm>
            <a:off x="2066214" y="4238911"/>
            <a:ext cx="32128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STI testing and treatment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C70DF2C-3551-4883-A637-FDB3980A8240}"/>
              </a:ext>
            </a:extLst>
          </p:cNvPr>
          <p:cNvSpPr txBox="1"/>
          <p:nvPr/>
        </p:nvSpPr>
        <p:spPr>
          <a:xfrm>
            <a:off x="2034058" y="5049986"/>
            <a:ext cx="3212854" cy="473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HIV prevention medication</a:t>
            </a:r>
            <a:endParaRPr lang="en-US" kern="0">
              <a:solidFill>
                <a:schemeClr val="tx2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A3A5B48-6F00-4AC4-861A-7E2378C009DF}"/>
              </a:ext>
            </a:extLst>
          </p:cNvPr>
          <p:cNvSpPr txBox="1"/>
          <p:nvPr/>
        </p:nvSpPr>
        <p:spPr>
          <a:xfrm>
            <a:off x="6649743" y="4100016"/>
            <a:ext cx="6100618" cy="5155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>
                <a:solidFill>
                  <a:schemeClr val="tx2"/>
                </a:solidFill>
              </a:rPr>
              <a:t>G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ender affirming hormone therapy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1443438-09DD-4A48-A9A0-BE26DE933A76}"/>
              </a:ext>
            </a:extLst>
          </p:cNvPr>
          <p:cNvSpPr txBox="1"/>
          <p:nvPr/>
        </p:nvSpPr>
        <p:spPr>
          <a:xfrm>
            <a:off x="6741625" y="5049986"/>
            <a:ext cx="3339036" cy="473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>
                <a:solidFill>
                  <a:schemeClr val="tx2"/>
                </a:solidFill>
              </a:rPr>
              <a:t>HPV Vaccine</a:t>
            </a:r>
          </a:p>
        </p:txBody>
      </p:sp>
      <p:pic>
        <p:nvPicPr>
          <p:cNvPr id="61" name="Graphic 12">
            <a:extLst>
              <a:ext uri="{FF2B5EF4-FFF2-40B4-BE49-F238E27FC236}">
                <a16:creationId xmlns:a16="http://schemas.microsoft.com/office/drawing/2014/main" id="{1280CC21-566B-4790-829D-EEB4805F787C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1694" y="56881"/>
            <a:ext cx="733239" cy="696796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F20F1DD5-E87B-481C-80AD-045605AA2331}"/>
              </a:ext>
            </a:extLst>
          </p:cNvPr>
          <p:cNvSpPr txBox="1"/>
          <p:nvPr/>
        </p:nvSpPr>
        <p:spPr>
          <a:xfrm>
            <a:off x="6741625" y="5930437"/>
            <a:ext cx="3339036" cy="473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>
                <a:solidFill>
                  <a:schemeClr val="tx2"/>
                </a:solidFill>
              </a:rPr>
              <a:t>COVID-19 Vaccine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4A184F7-D0F2-4EB8-BFD2-6B9795E1EE1A}"/>
              </a:ext>
            </a:extLst>
          </p:cNvPr>
          <p:cNvSpPr txBox="1"/>
          <p:nvPr/>
        </p:nvSpPr>
        <p:spPr>
          <a:xfrm>
            <a:off x="2066214" y="5817503"/>
            <a:ext cx="3339036" cy="473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0">
                <a:solidFill>
                  <a:schemeClr val="tx2"/>
                </a:solidFill>
              </a:rPr>
              <a:t>Hepatitis C Testing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56414816-B36F-43A2-9038-106966F28873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294752" y="5796225"/>
            <a:ext cx="638175" cy="638175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63986C93-CE88-4CC1-A32C-F524CBE8EAED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5994783" y="5930437"/>
            <a:ext cx="638175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355096"/>
      </p:ext>
    </p:extLst>
  </p:cSld>
  <p:clrMapOvr>
    <a:masterClrMapping/>
  </p:clrMapOvr>
</p:sld>
</file>

<file path=ppt/theme/theme1.xml><?xml version="1.0" encoding="utf-8"?>
<a:theme xmlns:a="http://schemas.openxmlformats.org/drawingml/2006/main" name="VIP Purple">
  <a:themeElements>
    <a:clrScheme name="VIP Purple Color">
      <a:dk1>
        <a:srgbClr val="113B6D"/>
      </a:dk1>
      <a:lt1>
        <a:sysClr val="window" lastClr="FFFFFF"/>
      </a:lt1>
      <a:dk2>
        <a:srgbClr val="114B8E"/>
      </a:dk2>
      <a:lt2>
        <a:srgbClr val="C9DEEF"/>
      </a:lt2>
      <a:accent1>
        <a:srgbClr val="4472C4"/>
      </a:accent1>
      <a:accent2>
        <a:srgbClr val="925386"/>
      </a:accent2>
      <a:accent3>
        <a:srgbClr val="8B4F7F"/>
      </a:accent3>
      <a:accent4>
        <a:srgbClr val="EAE5FA"/>
      </a:accent4>
      <a:accent5>
        <a:srgbClr val="D32A43"/>
      </a:accent5>
      <a:accent6>
        <a:srgbClr val="FFFFFF"/>
      </a:accent6>
      <a:hlink>
        <a:srgbClr val="4990CD"/>
      </a:hlink>
      <a:folHlink>
        <a:srgbClr val="FFFFFF"/>
      </a:folHlink>
    </a:clrScheme>
    <a:fontScheme name="Nunito Sans">
      <a:majorFont>
        <a:latin typeface="Nunito Sans"/>
        <a:ea typeface=""/>
        <a:cs typeface=""/>
      </a:majorFont>
      <a:minorFont>
        <a:latin typeface="Nunito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P Purple" id="{9E803097-8A5A-485C-AE9B-328520AFDADA}" vid="{BCBF6AA5-7FEC-4E26-89DE-F5AC684FEB61}"/>
    </a:ext>
  </a:extLst>
</a:theme>
</file>

<file path=ppt/theme/theme2.xml><?xml version="1.0" encoding="utf-8"?>
<a:theme xmlns:a="http://schemas.openxmlformats.org/drawingml/2006/main" name="SRHS Red">
  <a:themeElements>
    <a:clrScheme name="SRHS Red">
      <a:dk1>
        <a:srgbClr val="113B6D"/>
      </a:dk1>
      <a:lt1>
        <a:sysClr val="window" lastClr="FFFFFF"/>
      </a:lt1>
      <a:dk2>
        <a:srgbClr val="114B8E"/>
      </a:dk2>
      <a:lt2>
        <a:srgbClr val="C9DEEF"/>
      </a:lt2>
      <a:accent1>
        <a:srgbClr val="4472C4"/>
      </a:accent1>
      <a:accent2>
        <a:srgbClr val="E55A61"/>
      </a:accent2>
      <a:accent3>
        <a:srgbClr val="D9555C"/>
      </a:accent3>
      <a:accent4>
        <a:srgbClr val="F8CED1"/>
      </a:accent4>
      <a:accent5>
        <a:srgbClr val="FFFFFF"/>
      </a:accent5>
      <a:accent6>
        <a:srgbClr val="D32A43"/>
      </a:accent6>
      <a:hlink>
        <a:srgbClr val="4990CD"/>
      </a:hlink>
      <a:folHlink>
        <a:srgbClr val="FFFFFF"/>
      </a:folHlink>
    </a:clrScheme>
    <a:fontScheme name="Nunito Sans">
      <a:majorFont>
        <a:latin typeface="Nunito Sans"/>
        <a:ea typeface=""/>
        <a:cs typeface=""/>
      </a:majorFont>
      <a:minorFont>
        <a:latin typeface="Nunito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RHS Red" id="{8D661A55-9990-4205-A6FF-299B14EDB4BA}" vid="{6891B98C-F2FF-48ED-8528-68803224C3B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eab333e-6492-4b6e-a4bf-1b377f596af8" xsi:nil="true"/>
    <lcf76f155ced4ddcb4097134ff3c332f xmlns="30cbd6c5-0fee-4992-b7d8-7dec7ef4256a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BC63D6932A1C3448AD43A044F5E627D" ma:contentTypeVersion="16" ma:contentTypeDescription="Create a new document." ma:contentTypeScope="" ma:versionID="81c73734ba6a04c3ee50e9fa832a849e">
  <xsd:schema xmlns:xsd="http://www.w3.org/2001/XMLSchema" xmlns:xs="http://www.w3.org/2001/XMLSchema" xmlns:p="http://schemas.microsoft.com/office/2006/metadata/properties" xmlns:ns2="30cbd6c5-0fee-4992-b7d8-7dec7ef4256a" xmlns:ns3="aeab333e-6492-4b6e-a4bf-1b377f596af8" targetNamespace="http://schemas.microsoft.com/office/2006/metadata/properties" ma:root="true" ma:fieldsID="287571dffe6b4f536f1d7877ae00f259" ns2:_="" ns3:_="">
    <xsd:import namespace="30cbd6c5-0fee-4992-b7d8-7dec7ef4256a"/>
    <xsd:import namespace="aeab333e-6492-4b6e-a4bf-1b377f596af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cbd6c5-0fee-4992-b7d8-7dec7ef4256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f0e1ec2a-de96-48a8-9aeb-3f975b23ced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ab333e-6492-4b6e-a4bf-1b377f596af8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5fbc72d-fac0-40d6-9782-173d7f6fc470}" ma:internalName="TaxCatchAll" ma:showField="CatchAllData" ma:web="aeab333e-6492-4b6e-a4bf-1b377f596a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067D658-7814-4592-80DD-6A0BCA44C84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C3BAC77-A4F3-4BD2-9215-CADA852D5537}">
  <ds:schemaRefs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purl.org/dc/elements/1.1/"/>
    <ds:schemaRef ds:uri="http://www.w3.org/XML/1998/namespace"/>
    <ds:schemaRef ds:uri="http://purl.org/dc/dcmitype/"/>
    <ds:schemaRef ds:uri="http://schemas.microsoft.com/office/infopath/2007/PartnerControls"/>
    <ds:schemaRef ds:uri="aeab333e-6492-4b6e-a4bf-1b377f596af8"/>
    <ds:schemaRef ds:uri="30cbd6c5-0fee-4992-b7d8-7dec7ef4256a"/>
  </ds:schemaRefs>
</ds:datastoreItem>
</file>

<file path=customXml/itemProps3.xml><?xml version="1.0" encoding="utf-8"?>
<ds:datastoreItem xmlns:ds="http://schemas.openxmlformats.org/officeDocument/2006/customXml" ds:itemID="{4220391C-4D60-4157-93DB-0E90A8A18C9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0cbd6c5-0fee-4992-b7d8-7dec7ef4256a"/>
    <ds:schemaRef ds:uri="aeab333e-6492-4b6e-a4bf-1b377f596af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VIP Purple</Template>
  <TotalTime>632</TotalTime>
  <Words>812</Words>
  <Application>Microsoft Office PowerPoint</Application>
  <PresentationFormat>Widescreen</PresentationFormat>
  <Paragraphs>179</Paragraphs>
  <Slides>14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Arial Narrow</vt:lpstr>
      <vt:lpstr>Calibri</vt:lpstr>
      <vt:lpstr>Lucida Grande</vt:lpstr>
      <vt:lpstr>Nunito Sans</vt:lpstr>
      <vt:lpstr>Nunito Sans Bold</vt:lpstr>
      <vt:lpstr>var(--h4_typography-font-family)</vt:lpstr>
      <vt:lpstr>VIP Purple</vt:lpstr>
      <vt:lpstr>SRHS Red</vt:lpstr>
      <vt:lpstr>Martha’s Vineyard Overview</vt:lpstr>
      <vt:lpstr>O U R  M I S S I O N</vt:lpstr>
      <vt:lpstr>F O U R   A R E A S  O F  F O C U S</vt:lpstr>
      <vt:lpstr>O U R  S E R V I C E  A R E A</vt:lpstr>
      <vt:lpstr>P R I O R I T Y  P O P U L A T I O N S</vt:lpstr>
      <vt:lpstr>O U R  A P P R O A C H</vt:lpstr>
      <vt:lpstr>I N T E R N A L   C O L L A B O R A T I O N </vt:lpstr>
      <vt:lpstr>MARTHA’S VINEYARD RESIDENTS SERVED</vt:lpstr>
      <vt:lpstr> S E X U A L  &amp;  R E P R O D U C T I V E  H E A L T H  S E R V I C E S</vt:lpstr>
      <vt:lpstr>PowerPoint Presentation</vt:lpstr>
      <vt:lpstr>             CAPE COD &amp; ISLANDS WIC </vt:lpstr>
      <vt:lpstr>           HEALTHY FAMILIES</vt:lpstr>
      <vt:lpstr>PowerPoint Presentation</vt:lpstr>
      <vt:lpstr>Questions?/Feedback?  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Heather Rios-Pistoor</dc:creator>
  <cp:lastModifiedBy>Emily Gold</cp:lastModifiedBy>
  <cp:revision>17</cp:revision>
  <dcterms:created xsi:type="dcterms:W3CDTF">2021-03-02T19:16:22Z</dcterms:created>
  <dcterms:modified xsi:type="dcterms:W3CDTF">2023-01-18T13:02:49Z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0x0101008BC63D6932A1C3448AD43A044F5E627D</vt:lpwstr>
  </property>
  <property fmtid="{D5CDD505-2E9C-101B-9397-08002B2CF9AE}" pid="3" name="MediaServiceImageTags">
    <vt:lpwstr/>
  </property>
</Properties>
</file>