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29"/>
  </p:notesMasterIdLst>
  <p:sldIdLst>
    <p:sldId id="257" r:id="rId5"/>
    <p:sldId id="306" r:id="rId6"/>
    <p:sldId id="292" r:id="rId7"/>
    <p:sldId id="295" r:id="rId8"/>
    <p:sldId id="293" r:id="rId9"/>
    <p:sldId id="296" r:id="rId10"/>
    <p:sldId id="305" r:id="rId11"/>
    <p:sldId id="294" r:id="rId12"/>
    <p:sldId id="259" r:id="rId13"/>
    <p:sldId id="290" r:id="rId14"/>
    <p:sldId id="278" r:id="rId15"/>
    <p:sldId id="282" r:id="rId16"/>
    <p:sldId id="279" r:id="rId17"/>
    <p:sldId id="280" r:id="rId18"/>
    <p:sldId id="264" r:id="rId19"/>
    <p:sldId id="291" r:id="rId20"/>
    <p:sldId id="297" r:id="rId21"/>
    <p:sldId id="308" r:id="rId22"/>
    <p:sldId id="304" r:id="rId23"/>
    <p:sldId id="298" r:id="rId24"/>
    <p:sldId id="303" r:id="rId25"/>
    <p:sldId id="300" r:id="rId26"/>
    <p:sldId id="302"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0"/>
  </p:normalViewPr>
  <p:slideViewPr>
    <p:cSldViewPr snapToGrid="0">
      <p:cViewPr varScale="1">
        <p:scale>
          <a:sx n="118" d="100"/>
          <a:sy n="118" d="100"/>
        </p:scale>
        <p:origin x="172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Wozniak" userId="26f8bb08-31a7-40ae-b5b3-ac88011fe661" providerId="ADAL" clId="{132FA785-7939-504B-AB0D-3C2774713D52}"/>
    <pc:docChg chg="undo custSel modSld">
      <pc:chgData name="Cathy Wozniak" userId="26f8bb08-31a7-40ae-b5b3-ac88011fe661" providerId="ADAL" clId="{132FA785-7939-504B-AB0D-3C2774713D52}" dt="2023-02-14T02:30:55.424" v="25" actId="1036"/>
      <pc:docMkLst>
        <pc:docMk/>
      </pc:docMkLst>
      <pc:sldChg chg="modSp mod">
        <pc:chgData name="Cathy Wozniak" userId="26f8bb08-31a7-40ae-b5b3-ac88011fe661" providerId="ADAL" clId="{132FA785-7939-504B-AB0D-3C2774713D52}" dt="2023-02-14T02:30:17.198" v="8" actId="20577"/>
        <pc:sldMkLst>
          <pc:docMk/>
          <pc:sldMk cId="1537234302" sldId="297"/>
        </pc:sldMkLst>
        <pc:spChg chg="mod">
          <ac:chgData name="Cathy Wozniak" userId="26f8bb08-31a7-40ae-b5b3-ac88011fe661" providerId="ADAL" clId="{132FA785-7939-504B-AB0D-3C2774713D52}" dt="2023-02-14T02:30:17.198" v="8" actId="20577"/>
          <ac:spMkLst>
            <pc:docMk/>
            <pc:sldMk cId="1537234302" sldId="297"/>
            <ac:spMk id="7" creationId="{E62FE3CF-2BA5-C03A-01B8-BFA90E974ABE}"/>
          </ac:spMkLst>
        </pc:spChg>
      </pc:sldChg>
      <pc:sldChg chg="addSp delSp modSp mod">
        <pc:chgData name="Cathy Wozniak" userId="26f8bb08-31a7-40ae-b5b3-ac88011fe661" providerId="ADAL" clId="{132FA785-7939-504B-AB0D-3C2774713D52}" dt="2023-02-14T02:30:55.424" v="25" actId="1036"/>
        <pc:sldMkLst>
          <pc:docMk/>
          <pc:sldMk cId="415410740" sldId="308"/>
        </pc:sldMkLst>
        <pc:spChg chg="add del mod">
          <ac:chgData name="Cathy Wozniak" userId="26f8bb08-31a7-40ae-b5b3-ac88011fe661" providerId="ADAL" clId="{132FA785-7939-504B-AB0D-3C2774713D52}" dt="2023-02-14T02:30:55.424" v="25" actId="1036"/>
          <ac:spMkLst>
            <pc:docMk/>
            <pc:sldMk cId="415410740" sldId="308"/>
            <ac:spMk id="2" creationId="{48624871-172E-0C3A-2429-063F16C69C36}"/>
          </ac:spMkLst>
        </pc:spChg>
        <pc:spChg chg="add del mod">
          <ac:chgData name="Cathy Wozniak" userId="26f8bb08-31a7-40ae-b5b3-ac88011fe661" providerId="ADAL" clId="{132FA785-7939-504B-AB0D-3C2774713D52}" dt="2023-02-14T02:30:46.933" v="10" actId="478"/>
          <ac:spMkLst>
            <pc:docMk/>
            <pc:sldMk cId="415410740" sldId="308"/>
            <ac:spMk id="8" creationId="{D1469DA6-1F84-2AB7-6514-1B04EF14BC8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D2452-0587-4044-94D3-65AF8FFFE53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374F7A0-31B0-4A97-B1C4-5A6695F9FD1A}">
      <dgm:prSet custT="1"/>
      <dgm:spPr/>
      <dgm:t>
        <a:bodyPr/>
        <a:lstStyle/>
        <a:p>
          <a:pPr>
            <a:defRPr cap="all"/>
          </a:pPr>
          <a:r>
            <a:rPr lang="en-US" sz="1900" b="1"/>
            <a:t>  NURSING FACILITY      </a:t>
          </a:r>
        </a:p>
        <a:p>
          <a:pPr>
            <a:defRPr cap="all"/>
          </a:pPr>
          <a:r>
            <a:rPr lang="en-US" sz="1900" b="1"/>
            <a:t>ASSISTED LIVING         </a:t>
          </a:r>
        </a:p>
        <a:p>
          <a:pPr>
            <a:defRPr cap="all"/>
          </a:pPr>
          <a:r>
            <a:rPr lang="en-US" sz="1900" b="1"/>
            <a:t>HOSPITAL</a:t>
          </a:r>
          <a:endParaRPr lang="en-US" sz="1900"/>
        </a:p>
      </dgm:t>
    </dgm:pt>
    <dgm:pt modelId="{D5B16468-1498-4496-BD0C-D2049B4FF743}" type="parTrans" cxnId="{9811EF34-0EB1-4288-B589-28250EB92810}">
      <dgm:prSet/>
      <dgm:spPr/>
      <dgm:t>
        <a:bodyPr/>
        <a:lstStyle/>
        <a:p>
          <a:endParaRPr lang="en-US" sz="1900"/>
        </a:p>
      </dgm:t>
    </dgm:pt>
    <dgm:pt modelId="{8A08BD29-1623-4A49-AE8D-9788DB7840D9}" type="sibTrans" cxnId="{9811EF34-0EB1-4288-B589-28250EB92810}">
      <dgm:prSet/>
      <dgm:spPr/>
      <dgm:t>
        <a:bodyPr/>
        <a:lstStyle/>
        <a:p>
          <a:endParaRPr lang="en-US" sz="1900"/>
        </a:p>
      </dgm:t>
    </dgm:pt>
    <dgm:pt modelId="{D621D9E2-BEA8-41B6-B354-9862EB842246}">
      <dgm:prSet custT="1"/>
      <dgm:spPr/>
      <dgm:t>
        <a:bodyPr/>
        <a:lstStyle/>
        <a:p>
          <a:pPr>
            <a:defRPr cap="all"/>
          </a:pPr>
          <a:r>
            <a:rPr lang="en-US" sz="1900" b="1"/>
            <a:t>Home – the patient’s or loved one                 </a:t>
          </a:r>
          <a:endParaRPr lang="en-US" sz="1900"/>
        </a:p>
      </dgm:t>
    </dgm:pt>
    <dgm:pt modelId="{6876F019-6FDA-47D8-A425-0A4CB6DF361C}" type="parTrans" cxnId="{500AF045-D652-4D3B-9606-F7A5CB7D3B62}">
      <dgm:prSet/>
      <dgm:spPr/>
      <dgm:t>
        <a:bodyPr/>
        <a:lstStyle/>
        <a:p>
          <a:endParaRPr lang="en-US" sz="1900"/>
        </a:p>
      </dgm:t>
    </dgm:pt>
    <dgm:pt modelId="{486597FF-5664-4305-8E04-19858EA75167}" type="sibTrans" cxnId="{500AF045-D652-4D3B-9606-F7A5CB7D3B62}">
      <dgm:prSet/>
      <dgm:spPr/>
      <dgm:t>
        <a:bodyPr/>
        <a:lstStyle/>
        <a:p>
          <a:endParaRPr lang="en-US" sz="1900"/>
        </a:p>
      </dgm:t>
    </dgm:pt>
    <dgm:pt modelId="{E8D80EB1-2AFB-449E-8BB9-56BC92112B1B}" type="pres">
      <dgm:prSet presAssocID="{7D6D2452-0587-4044-94D3-65AF8FFFE53E}" presName="root" presStyleCnt="0">
        <dgm:presLayoutVars>
          <dgm:dir/>
          <dgm:resizeHandles val="exact"/>
        </dgm:presLayoutVars>
      </dgm:prSet>
      <dgm:spPr/>
    </dgm:pt>
    <dgm:pt modelId="{FD9EE9AF-C975-42B5-BCD4-846A1CB1C658}" type="pres">
      <dgm:prSet presAssocID="{5374F7A0-31B0-4A97-B1C4-5A6695F9FD1A}" presName="compNode" presStyleCnt="0"/>
      <dgm:spPr/>
    </dgm:pt>
    <dgm:pt modelId="{4FC7DFA6-24D9-4FC5-9040-91521EB94D0C}" type="pres">
      <dgm:prSet presAssocID="{5374F7A0-31B0-4A97-B1C4-5A6695F9FD1A}" presName="iconBgRect" presStyleLbl="bgShp" presStyleIdx="0" presStyleCnt="2" custLinFactNeighborX="6066" custLinFactNeighborY="10110"/>
      <dgm:spPr>
        <a:prstGeom prst="round2DiagRect">
          <a:avLst>
            <a:gd name="adj1" fmla="val 29727"/>
            <a:gd name="adj2" fmla="val 0"/>
          </a:avLst>
        </a:prstGeom>
      </dgm:spPr>
    </dgm:pt>
    <dgm:pt modelId="{503A1C42-7A65-4528-A3C5-65CFD9D05FA3}" type="pres">
      <dgm:prSet presAssocID="{5374F7A0-31B0-4A97-B1C4-5A6695F9FD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BB39DB89-F7CD-4135-8872-7A4091DDA362}" type="pres">
      <dgm:prSet presAssocID="{5374F7A0-31B0-4A97-B1C4-5A6695F9FD1A}" presName="spaceRect" presStyleCnt="0"/>
      <dgm:spPr/>
    </dgm:pt>
    <dgm:pt modelId="{3B249C19-D3AC-44ED-8C7E-544BDE390ACD}" type="pres">
      <dgm:prSet presAssocID="{5374F7A0-31B0-4A97-B1C4-5A6695F9FD1A}" presName="textRect" presStyleLbl="revTx" presStyleIdx="0" presStyleCnt="2" custScaleX="147930">
        <dgm:presLayoutVars>
          <dgm:chMax val="1"/>
          <dgm:chPref val="1"/>
        </dgm:presLayoutVars>
      </dgm:prSet>
      <dgm:spPr/>
    </dgm:pt>
    <dgm:pt modelId="{B5E6193C-457F-42E6-9CB7-B43F89F9354C}" type="pres">
      <dgm:prSet presAssocID="{8A08BD29-1623-4A49-AE8D-9788DB7840D9}" presName="sibTrans" presStyleCnt="0"/>
      <dgm:spPr/>
    </dgm:pt>
    <dgm:pt modelId="{5BF35CEF-352B-4DCC-BE6E-54F0F4B8E876}" type="pres">
      <dgm:prSet presAssocID="{D621D9E2-BEA8-41B6-B354-9862EB842246}" presName="compNode" presStyleCnt="0"/>
      <dgm:spPr/>
    </dgm:pt>
    <dgm:pt modelId="{956AA66A-D5F8-411F-ACC8-C24164283951}" type="pres">
      <dgm:prSet presAssocID="{D621D9E2-BEA8-41B6-B354-9862EB842246}" presName="iconBgRect" presStyleLbl="bgShp" presStyleIdx="1" presStyleCnt="2" custLinFactNeighborY="12806"/>
      <dgm:spPr>
        <a:prstGeom prst="round2DiagRect">
          <a:avLst>
            <a:gd name="adj1" fmla="val 29727"/>
            <a:gd name="adj2" fmla="val 0"/>
          </a:avLst>
        </a:prstGeom>
      </dgm:spPr>
    </dgm:pt>
    <dgm:pt modelId="{83A81BAB-00E0-4DD0-BB24-AF98B5F68CCF}" type="pres">
      <dgm:prSet presAssocID="{D621D9E2-BEA8-41B6-B354-9862EB842246}" presName="iconRect" presStyleLbl="node1" presStyleIdx="1" presStyleCnt="2" custLinFactNeighborX="-20395" custLinFactNeighborY="-154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5F8B375-F01E-44A8-A8FA-36C55703BAB4}" type="pres">
      <dgm:prSet presAssocID="{D621D9E2-BEA8-41B6-B354-9862EB842246}" presName="spaceRect" presStyleCnt="0"/>
      <dgm:spPr/>
    </dgm:pt>
    <dgm:pt modelId="{536B3831-B823-4354-A533-8A8059A0202F}" type="pres">
      <dgm:prSet presAssocID="{D621D9E2-BEA8-41B6-B354-9862EB842246}" presName="textRect" presStyleLbl="revTx" presStyleIdx="1" presStyleCnt="2">
        <dgm:presLayoutVars>
          <dgm:chMax val="1"/>
          <dgm:chPref val="1"/>
        </dgm:presLayoutVars>
      </dgm:prSet>
      <dgm:spPr/>
    </dgm:pt>
  </dgm:ptLst>
  <dgm:cxnLst>
    <dgm:cxn modelId="{9811EF34-0EB1-4288-B589-28250EB92810}" srcId="{7D6D2452-0587-4044-94D3-65AF8FFFE53E}" destId="{5374F7A0-31B0-4A97-B1C4-5A6695F9FD1A}" srcOrd="0" destOrd="0" parTransId="{D5B16468-1498-4496-BD0C-D2049B4FF743}" sibTransId="{8A08BD29-1623-4A49-AE8D-9788DB7840D9}"/>
    <dgm:cxn modelId="{500AF045-D652-4D3B-9606-F7A5CB7D3B62}" srcId="{7D6D2452-0587-4044-94D3-65AF8FFFE53E}" destId="{D621D9E2-BEA8-41B6-B354-9862EB842246}" srcOrd="1" destOrd="0" parTransId="{6876F019-6FDA-47D8-A425-0A4CB6DF361C}" sibTransId="{486597FF-5664-4305-8E04-19858EA75167}"/>
    <dgm:cxn modelId="{5E3D9C66-4295-44EF-81D0-59D4662633A6}" type="presOf" srcId="{D621D9E2-BEA8-41B6-B354-9862EB842246}" destId="{536B3831-B823-4354-A533-8A8059A0202F}" srcOrd="0" destOrd="0" presId="urn:microsoft.com/office/officeart/2018/5/layout/IconLeafLabelList"/>
    <dgm:cxn modelId="{EAF8FFA5-C17D-4838-BC0B-6AB102BA803D}" type="presOf" srcId="{7D6D2452-0587-4044-94D3-65AF8FFFE53E}" destId="{E8D80EB1-2AFB-449E-8BB9-56BC92112B1B}" srcOrd="0" destOrd="0" presId="urn:microsoft.com/office/officeart/2018/5/layout/IconLeafLabelList"/>
    <dgm:cxn modelId="{EFC47FC0-3645-4C2A-9E53-24A5C2E5143D}" type="presOf" srcId="{5374F7A0-31B0-4A97-B1C4-5A6695F9FD1A}" destId="{3B249C19-D3AC-44ED-8C7E-544BDE390ACD}" srcOrd="0" destOrd="0" presId="urn:microsoft.com/office/officeart/2018/5/layout/IconLeafLabelList"/>
    <dgm:cxn modelId="{08094F17-4FF2-457C-A698-B66403506E5A}" type="presParOf" srcId="{E8D80EB1-2AFB-449E-8BB9-56BC92112B1B}" destId="{FD9EE9AF-C975-42B5-BCD4-846A1CB1C658}" srcOrd="0" destOrd="0" presId="urn:microsoft.com/office/officeart/2018/5/layout/IconLeafLabelList"/>
    <dgm:cxn modelId="{C17738A6-74E8-4D1D-914B-B6CC66383666}" type="presParOf" srcId="{FD9EE9AF-C975-42B5-BCD4-846A1CB1C658}" destId="{4FC7DFA6-24D9-4FC5-9040-91521EB94D0C}" srcOrd="0" destOrd="0" presId="urn:microsoft.com/office/officeart/2018/5/layout/IconLeafLabelList"/>
    <dgm:cxn modelId="{C100208B-87C3-440A-9E25-130798978964}" type="presParOf" srcId="{FD9EE9AF-C975-42B5-BCD4-846A1CB1C658}" destId="{503A1C42-7A65-4528-A3C5-65CFD9D05FA3}" srcOrd="1" destOrd="0" presId="urn:microsoft.com/office/officeart/2018/5/layout/IconLeafLabelList"/>
    <dgm:cxn modelId="{EBFF27E1-3165-4074-B869-5F9974B632D7}" type="presParOf" srcId="{FD9EE9AF-C975-42B5-BCD4-846A1CB1C658}" destId="{BB39DB89-F7CD-4135-8872-7A4091DDA362}" srcOrd="2" destOrd="0" presId="urn:microsoft.com/office/officeart/2018/5/layout/IconLeafLabelList"/>
    <dgm:cxn modelId="{05745F9C-565C-432F-9DC2-78BA1174E185}" type="presParOf" srcId="{FD9EE9AF-C975-42B5-BCD4-846A1CB1C658}" destId="{3B249C19-D3AC-44ED-8C7E-544BDE390ACD}" srcOrd="3" destOrd="0" presId="urn:microsoft.com/office/officeart/2018/5/layout/IconLeafLabelList"/>
    <dgm:cxn modelId="{A0103B14-600D-41A7-A108-D1F5F5D5FEAC}" type="presParOf" srcId="{E8D80EB1-2AFB-449E-8BB9-56BC92112B1B}" destId="{B5E6193C-457F-42E6-9CB7-B43F89F9354C}" srcOrd="1" destOrd="0" presId="urn:microsoft.com/office/officeart/2018/5/layout/IconLeafLabelList"/>
    <dgm:cxn modelId="{8B10E1E9-16FD-44CB-9415-B546EE12ED95}" type="presParOf" srcId="{E8D80EB1-2AFB-449E-8BB9-56BC92112B1B}" destId="{5BF35CEF-352B-4DCC-BE6E-54F0F4B8E876}" srcOrd="2" destOrd="0" presId="urn:microsoft.com/office/officeart/2018/5/layout/IconLeafLabelList"/>
    <dgm:cxn modelId="{19360384-5D91-4447-9AEF-BE546954A66F}" type="presParOf" srcId="{5BF35CEF-352B-4DCC-BE6E-54F0F4B8E876}" destId="{956AA66A-D5F8-411F-ACC8-C24164283951}" srcOrd="0" destOrd="0" presId="urn:microsoft.com/office/officeart/2018/5/layout/IconLeafLabelList"/>
    <dgm:cxn modelId="{C71B4C1F-9F0D-4180-8808-F1BA63E78D6F}" type="presParOf" srcId="{5BF35CEF-352B-4DCC-BE6E-54F0F4B8E876}" destId="{83A81BAB-00E0-4DD0-BB24-AF98B5F68CCF}" srcOrd="1" destOrd="0" presId="urn:microsoft.com/office/officeart/2018/5/layout/IconLeafLabelList"/>
    <dgm:cxn modelId="{547478E6-EF61-4799-B8A4-5EE1A4AD2B76}" type="presParOf" srcId="{5BF35CEF-352B-4DCC-BE6E-54F0F4B8E876}" destId="{15F8B375-F01E-44A8-A8FA-36C55703BAB4}" srcOrd="2" destOrd="0" presId="urn:microsoft.com/office/officeart/2018/5/layout/IconLeafLabelList"/>
    <dgm:cxn modelId="{200B0244-2DDE-402D-A7A1-28B16CFBBCC8}" type="presParOf" srcId="{5BF35CEF-352B-4DCC-BE6E-54F0F4B8E876}" destId="{536B3831-B823-4354-A533-8A8059A0202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7DFA6-24D9-4FC5-9040-91521EB94D0C}">
      <dsp:nvSpPr>
        <dsp:cNvPr id="0" name=""/>
        <dsp:cNvSpPr/>
      </dsp:nvSpPr>
      <dsp:spPr>
        <a:xfrm>
          <a:off x="1294811" y="508389"/>
          <a:ext cx="1578375" cy="1578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A1C42-7A65-4528-A3C5-65CFD9D05FA3}">
      <dsp:nvSpPr>
        <dsp:cNvPr id="0" name=""/>
        <dsp:cNvSpPr/>
      </dsp:nvSpPr>
      <dsp:spPr>
        <a:xfrm>
          <a:off x="1535442" y="685190"/>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249C19-D3AC-44ED-8C7E-544BDE390ACD}">
      <dsp:nvSpPr>
        <dsp:cNvPr id="0" name=""/>
        <dsp:cNvSpPr/>
      </dsp:nvSpPr>
      <dsp:spPr>
        <a:xfrm>
          <a:off x="74410" y="2418816"/>
          <a:ext cx="382768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b="1" kern="1200"/>
            <a:t>  NURSING FACILITY      </a:t>
          </a:r>
        </a:p>
        <a:p>
          <a:pPr marL="0" lvl="0" indent="0" algn="ctr" defTabSz="844550">
            <a:lnSpc>
              <a:spcPct val="90000"/>
            </a:lnSpc>
            <a:spcBef>
              <a:spcPct val="0"/>
            </a:spcBef>
            <a:spcAft>
              <a:spcPct val="35000"/>
            </a:spcAft>
            <a:buNone/>
            <a:defRPr cap="all"/>
          </a:pPr>
          <a:r>
            <a:rPr lang="en-US" sz="1900" b="1" kern="1200"/>
            <a:t>ASSISTED LIVING         </a:t>
          </a:r>
        </a:p>
        <a:p>
          <a:pPr marL="0" lvl="0" indent="0" algn="ctr" defTabSz="844550">
            <a:lnSpc>
              <a:spcPct val="90000"/>
            </a:lnSpc>
            <a:spcBef>
              <a:spcPct val="0"/>
            </a:spcBef>
            <a:spcAft>
              <a:spcPct val="35000"/>
            </a:spcAft>
            <a:buNone/>
            <a:defRPr cap="all"/>
          </a:pPr>
          <a:r>
            <a:rPr lang="en-US" sz="1900" b="1" kern="1200"/>
            <a:t>HOSPITAL</a:t>
          </a:r>
          <a:endParaRPr lang="en-US" sz="1900" kern="1200"/>
        </a:p>
      </dsp:txBody>
      <dsp:txXfrm>
        <a:off x="74410" y="2418816"/>
        <a:ext cx="3827688" cy="1012500"/>
      </dsp:txXfrm>
    </dsp:sp>
    <dsp:sp modelId="{956AA66A-D5F8-411F-ACC8-C24164283951}">
      <dsp:nvSpPr>
        <dsp:cNvPr id="0" name=""/>
        <dsp:cNvSpPr/>
      </dsp:nvSpPr>
      <dsp:spPr>
        <a:xfrm>
          <a:off x="4859474" y="550942"/>
          <a:ext cx="1578375" cy="1578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81BAB-00E0-4DD0-BB24-AF98B5F68CCF}">
      <dsp:nvSpPr>
        <dsp:cNvPr id="0" name=""/>
        <dsp:cNvSpPr/>
      </dsp:nvSpPr>
      <dsp:spPr>
        <a:xfrm>
          <a:off x="5011146" y="545136"/>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6B3831-B823-4354-A533-8A8059A0202F}">
      <dsp:nvSpPr>
        <dsp:cNvPr id="0" name=""/>
        <dsp:cNvSpPr/>
      </dsp:nvSpPr>
      <dsp:spPr>
        <a:xfrm>
          <a:off x="4354911" y="2418816"/>
          <a:ext cx="25875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b="1" kern="1200"/>
            <a:t>Home – the patient’s or loved one                 </a:t>
          </a:r>
          <a:endParaRPr lang="en-US" sz="1900" kern="1200"/>
        </a:p>
      </dsp:txBody>
      <dsp:txXfrm>
        <a:off x="4354911" y="2418816"/>
        <a:ext cx="2587500" cy="101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6AD04-E67A-4BA8-A9C9-B1963BE3D400}" type="datetimeFigureOut">
              <a:rPr lang="en-US"/>
              <a:t>2/13/23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95E09-08D6-435E-95EA-EF18DFF83194}" type="slidenum">
              <a:rPr lang="en-US"/>
              <a:t>‹#›</a:t>
            </a:fld>
            <a:endParaRPr lang="en-US"/>
          </a:p>
        </p:txBody>
      </p:sp>
    </p:spTree>
    <p:extLst>
      <p:ext uri="{BB962C8B-B14F-4D97-AF65-F5344CB8AC3E}">
        <p14:creationId xmlns:p14="http://schemas.microsoft.com/office/powerpoint/2010/main" val="250818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0714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9460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6907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2518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3475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64DE79-268F-4C1A-8933-263129D2AF90}" type="datetimeFigureOut">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2464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64DE79-268F-4C1A-8933-263129D2AF90}" type="datetimeFigureOut">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5358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723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0732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18821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81659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6986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1226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57816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332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339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951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C764DE79-268F-4C1A-8933-263129D2AF90}" type="datetimeFigureOut">
              <a:rPr lang="en-US" smtClean="0"/>
              <a:t>2/13/23</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51461973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tock.adobe.com/images/palliative-care-mind-map-health-concept-for-presentations-and-reports/3885916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vector/hands-holding-home-with-heart-inside-shelter-gm1206532599-348013111"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hospicefed.org/" TargetMode="External"/><Relationship Id="rId2" Type="http://schemas.openxmlformats.org/officeDocument/2006/relationships/hyperlink" Target="http://www.caringinfo.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617581" y="1548537"/>
            <a:ext cx="3872267" cy="1976995"/>
          </a:xfrm>
          <a:prstGeom prst="rect">
            <a:avLst/>
          </a:prstGeom>
        </p:spPr>
        <p:txBody>
          <a:bodyPr spcFirstLastPara="1" vert="horz" lIns="68580" tIns="34290" rIns="68580" bIns="34290" rtlCol="0" anchor="b" anchorCtr="0">
            <a:normAutofit fontScale="90000"/>
          </a:bodyPr>
          <a:lstStyle/>
          <a:p>
            <a:pPr algn="l"/>
            <a:r>
              <a:rPr lang="en-US" sz="3600" b="1"/>
              <a:t>Hospice &amp; </a:t>
            </a:r>
            <a:br>
              <a:rPr lang="en-US" sz="3600" b="1"/>
            </a:br>
            <a:r>
              <a:rPr lang="en-US" sz="3600" b="1"/>
              <a:t>Palliative Care of </a:t>
            </a:r>
            <a:br>
              <a:rPr lang="en-US" sz="3600" b="1"/>
            </a:br>
            <a:r>
              <a:rPr lang="en-US" sz="3600" b="1"/>
              <a:t>Martha's Vineyard</a:t>
            </a:r>
          </a:p>
        </p:txBody>
      </p:sp>
      <p:sp>
        <p:nvSpPr>
          <p:cNvPr id="65" name="Google Shape;65;p13"/>
          <p:cNvSpPr txBox="1">
            <a:spLocks noGrp="1"/>
          </p:cNvSpPr>
          <p:nvPr>
            <p:ph type="subTitle" idx="1"/>
          </p:nvPr>
        </p:nvSpPr>
        <p:spPr>
          <a:xfrm>
            <a:off x="617582" y="3888146"/>
            <a:ext cx="3497218" cy="1435801"/>
          </a:xfrm>
          <a:prstGeom prst="rect">
            <a:avLst/>
          </a:prstGeom>
        </p:spPr>
        <p:txBody>
          <a:bodyPr spcFirstLastPara="1" vert="horz" lIns="91425" tIns="91425" rIns="91425" bIns="91425" rtlCol="0" anchor="t" anchorCtr="0">
            <a:normAutofit fontScale="77500" lnSpcReduction="20000"/>
          </a:bodyPr>
          <a:lstStyle/>
          <a:p>
            <a:pPr algn="l"/>
            <a:r>
              <a:rPr lang="en-US" sz="1275">
                <a:solidFill>
                  <a:srgbClr val="FFFFFF"/>
                </a:solidFill>
              </a:rPr>
              <a:t>Dukes County Health Council </a:t>
            </a:r>
          </a:p>
          <a:p>
            <a:pPr algn="l"/>
            <a:r>
              <a:rPr lang="en-US" sz="1275">
                <a:solidFill>
                  <a:srgbClr val="FFFFFF"/>
                </a:solidFill>
                <a:cs typeface="Calibri"/>
              </a:rPr>
              <a:t>February 16, 2023</a:t>
            </a:r>
          </a:p>
          <a:p>
            <a:pPr algn="l"/>
            <a:r>
              <a:rPr lang="en-US" sz="1275">
                <a:solidFill>
                  <a:srgbClr val="FFFFFF"/>
                </a:solidFill>
                <a:cs typeface="Calibri"/>
              </a:rPr>
              <a:t>Presenters:</a:t>
            </a:r>
          </a:p>
          <a:p>
            <a:pPr algn="l"/>
            <a:r>
              <a:rPr lang="en-US" sz="1275">
                <a:solidFill>
                  <a:srgbClr val="FFFFFF"/>
                </a:solidFill>
                <a:cs typeface="Calibri"/>
              </a:rPr>
              <a:t>Cathy S. Wozniak, MPH, MBA, CHPCA</a:t>
            </a:r>
          </a:p>
          <a:p>
            <a:pPr algn="l"/>
            <a:r>
              <a:rPr lang="en-US" sz="1275" err="1">
                <a:solidFill>
                  <a:srgbClr val="FFFFFF"/>
                </a:solidFill>
                <a:cs typeface="Calibri"/>
              </a:rPr>
              <a:t>Chantale</a:t>
            </a:r>
            <a:r>
              <a:rPr lang="en-US" sz="1275">
                <a:solidFill>
                  <a:srgbClr val="FFFFFF"/>
                </a:solidFill>
                <a:cs typeface="Calibri"/>
              </a:rPr>
              <a:t> Patterson, RN, BSN, CHPN, OCN</a:t>
            </a:r>
          </a:p>
          <a:p>
            <a:pPr algn="l"/>
            <a:endParaRPr lang="en-US" sz="1275">
              <a:solidFill>
                <a:srgbClr val="FFFFFF"/>
              </a:solidFill>
              <a:cs typeface="Calibri"/>
            </a:endParaRPr>
          </a:p>
          <a:p>
            <a:endParaRPr lang="en-US" sz="1275">
              <a:solidFill>
                <a:srgbClr val="FFFFFF"/>
              </a:solidFill>
              <a:cs typeface="Calibri"/>
            </a:endParaRPr>
          </a:p>
          <a:p>
            <a:endParaRPr lang="en-US" sz="1275">
              <a:solidFill>
                <a:srgbClr val="FFFFFF"/>
              </a:solidFill>
            </a:endParaRPr>
          </a:p>
        </p:txBody>
      </p:sp>
      <p:sp>
        <p:nvSpPr>
          <p:cNvPr id="2" name="Slide Number Placeholder 1">
            <a:extLst>
              <a:ext uri="{FF2B5EF4-FFF2-40B4-BE49-F238E27FC236}">
                <a16:creationId xmlns:a16="http://schemas.microsoft.com/office/drawing/2014/main" id="{0C18D4D2-D741-488D-B6AD-5AF47C3D628C}"/>
              </a:ext>
            </a:extLst>
          </p:cNvPr>
          <p:cNvSpPr>
            <a:spLocks noGrp="1"/>
          </p:cNvSpPr>
          <p:nvPr>
            <p:ph type="sldNum" sz="quarter" idx="4"/>
          </p:nvPr>
        </p:nvSpPr>
        <p:spPr>
          <a:xfrm>
            <a:off x="8778240" y="5698998"/>
            <a:ext cx="336042" cy="273844"/>
          </a:xfrm>
        </p:spPr>
        <p:txBody>
          <a:bodyPr vert="horz" lIns="68580" tIns="34290" rIns="68580" bIns="34290" rtlCol="0" anchor="b">
            <a:normAutofit/>
          </a:bodyPr>
          <a:lstStyle/>
          <a:p>
            <a:pPr>
              <a:spcAft>
                <a:spcPts val="450"/>
              </a:spcAft>
            </a:pPr>
            <a:fld id="{00000000-1234-1234-1234-123412341234}" type="slidenum">
              <a:rPr lang="en-US" sz="825">
                <a:solidFill>
                  <a:srgbClr val="FFFFFF"/>
                </a:solidFill>
              </a:rPr>
              <a:pPr>
                <a:spcAft>
                  <a:spcPts val="450"/>
                </a:spcAft>
              </a:pPr>
              <a:t>1</a:t>
            </a:fld>
            <a:endParaRPr lang="en-US" sz="825">
              <a:solidFill>
                <a:srgbClr val="FFFFFF"/>
              </a:solidFill>
            </a:endParaRPr>
          </a:p>
        </p:txBody>
      </p:sp>
      <p:pic>
        <p:nvPicPr>
          <p:cNvPr id="3" name="Picture 3" descr="Logo, company name&#10;&#10;Description automatically generated">
            <a:extLst>
              <a:ext uri="{FF2B5EF4-FFF2-40B4-BE49-F238E27FC236}">
                <a16:creationId xmlns:a16="http://schemas.microsoft.com/office/drawing/2014/main" id="{25D372C7-8256-427B-A0AD-42601AAF6B04}"/>
              </a:ext>
            </a:extLst>
          </p:cNvPr>
          <p:cNvPicPr>
            <a:picLocks noChangeAspect="1"/>
          </p:cNvPicPr>
          <p:nvPr/>
        </p:nvPicPr>
        <p:blipFill>
          <a:blip r:embed="rId3"/>
          <a:stretch>
            <a:fillRect/>
          </a:stretch>
        </p:blipFill>
        <p:spPr>
          <a:xfrm>
            <a:off x="4930430" y="1351117"/>
            <a:ext cx="3872267" cy="3872267"/>
          </a:xfrm>
          <a:prstGeom prst="rect">
            <a:avLst/>
          </a:prstGeom>
        </p:spPr>
      </p:pic>
    </p:spTree>
    <p:extLst>
      <p:ext uri="{BB962C8B-B14F-4D97-AF65-F5344CB8AC3E}">
        <p14:creationId xmlns:p14="http://schemas.microsoft.com/office/powerpoint/2010/main" val="107018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17DA8-D9F4-2623-6D78-46F57B05C021}"/>
              </a:ext>
            </a:extLst>
          </p:cNvPr>
          <p:cNvSpPr>
            <a:spLocks noGrp="1"/>
          </p:cNvSpPr>
          <p:nvPr>
            <p:ph type="title"/>
          </p:nvPr>
        </p:nvSpPr>
        <p:spPr>
          <a:xfrm>
            <a:off x="866218" y="2542292"/>
            <a:ext cx="3263267" cy="1712868"/>
          </a:xfrm>
        </p:spPr>
        <p:txBody>
          <a:bodyPr/>
          <a:lstStyle/>
          <a:p>
            <a:r>
              <a:rPr lang="en-US" b="1"/>
              <a:t>HOSPICE TEAM MEMBERS</a:t>
            </a:r>
          </a:p>
        </p:txBody>
      </p:sp>
      <p:pic>
        <p:nvPicPr>
          <p:cNvPr id="7" name="Content Placeholder 4" descr="Diagram, schematic&#10;&#10;Description automatically generated">
            <a:extLst>
              <a:ext uri="{FF2B5EF4-FFF2-40B4-BE49-F238E27FC236}">
                <a16:creationId xmlns:a16="http://schemas.microsoft.com/office/drawing/2014/main" id="{3F67838A-D7E7-1022-E8C4-D685B43A19C0}"/>
              </a:ext>
            </a:extLst>
          </p:cNvPr>
          <p:cNvPicPr>
            <a:picLocks noChangeAspect="1"/>
          </p:cNvPicPr>
          <p:nvPr/>
        </p:nvPicPr>
        <p:blipFill>
          <a:blip r:embed="rId2"/>
          <a:stretch>
            <a:fillRect/>
          </a:stretch>
        </p:blipFill>
        <p:spPr>
          <a:xfrm>
            <a:off x="4486127" y="1375243"/>
            <a:ext cx="5454623" cy="4214937"/>
          </a:xfrm>
          <a:prstGeom prst="rect">
            <a:avLst/>
          </a:prstGeom>
        </p:spPr>
      </p:pic>
    </p:spTree>
    <p:extLst>
      <p:ext uri="{BB962C8B-B14F-4D97-AF65-F5344CB8AC3E}">
        <p14:creationId xmlns:p14="http://schemas.microsoft.com/office/powerpoint/2010/main" val="56705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2D6E-255D-C94F-2FE8-17B613770D04}"/>
              </a:ext>
            </a:extLst>
          </p:cNvPr>
          <p:cNvSpPr>
            <a:spLocks noGrp="1"/>
          </p:cNvSpPr>
          <p:nvPr>
            <p:ph type="title"/>
          </p:nvPr>
        </p:nvSpPr>
        <p:spPr>
          <a:xfrm>
            <a:off x="787390" y="2460133"/>
            <a:ext cx="3263267" cy="1712868"/>
          </a:xfrm>
        </p:spPr>
        <p:txBody>
          <a:bodyPr/>
          <a:lstStyle/>
          <a:p>
            <a:r>
              <a:rPr lang="en-US" sz="4050" b="1"/>
              <a:t>WORK OF THE HOSPICE TEAM</a:t>
            </a:r>
          </a:p>
        </p:txBody>
      </p:sp>
      <p:sp>
        <p:nvSpPr>
          <p:cNvPr id="5" name="TextBox 4">
            <a:extLst>
              <a:ext uri="{FF2B5EF4-FFF2-40B4-BE49-F238E27FC236}">
                <a16:creationId xmlns:a16="http://schemas.microsoft.com/office/drawing/2014/main" id="{30C867B2-8E48-AE81-A434-A432387060EE}"/>
              </a:ext>
            </a:extLst>
          </p:cNvPr>
          <p:cNvSpPr txBox="1"/>
          <p:nvPr/>
        </p:nvSpPr>
        <p:spPr>
          <a:xfrm>
            <a:off x="5155325" y="1913545"/>
            <a:ext cx="3523593" cy="3624069"/>
          </a:xfrm>
          <a:prstGeom prst="rect">
            <a:avLst/>
          </a:prstGeom>
          <a:noFill/>
        </p:spPr>
        <p:txBody>
          <a:bodyPr wrap="square" rtlCol="0">
            <a:spAutoFit/>
          </a:bodyPr>
          <a:lstStyle/>
          <a:p>
            <a:pPr marL="214313" indent="-214313">
              <a:buFont typeface="Wingdings" pitchFamily="2" charset="2"/>
              <a:buChar char="Ø"/>
            </a:pPr>
            <a:r>
              <a:rPr lang="en-US" sz="1350"/>
              <a:t>Develops the plan of care</a:t>
            </a:r>
          </a:p>
          <a:p>
            <a:pPr marL="214313" indent="-214313">
              <a:buFont typeface="Wingdings" pitchFamily="2" charset="2"/>
              <a:buChar char="Ø"/>
            </a:pPr>
            <a:endParaRPr lang="en-US" sz="1350"/>
          </a:p>
          <a:p>
            <a:pPr marL="214313" indent="-214313">
              <a:buFont typeface="Wingdings" pitchFamily="2" charset="2"/>
              <a:buChar char="Ø"/>
            </a:pPr>
            <a:r>
              <a:rPr lang="en-US" sz="1350"/>
              <a:t>Manages pain and symptoms</a:t>
            </a:r>
          </a:p>
          <a:p>
            <a:pPr marL="214313" indent="-214313">
              <a:buFont typeface="Wingdings" pitchFamily="2" charset="2"/>
              <a:buChar char="Ø"/>
            </a:pPr>
            <a:endParaRPr lang="en-US" sz="1350"/>
          </a:p>
          <a:p>
            <a:pPr marL="214313" indent="-214313">
              <a:buFont typeface="Wingdings" pitchFamily="2" charset="2"/>
              <a:buChar char="Ø"/>
            </a:pPr>
            <a:r>
              <a:rPr lang="en-US" sz="1350"/>
              <a:t>Attends to the emotional, psychosocial and spiritual aspects of</a:t>
            </a:r>
          </a:p>
          <a:p>
            <a:r>
              <a:rPr lang="en-US" sz="1350"/>
              <a:t>    dying and caregiving</a:t>
            </a:r>
          </a:p>
          <a:p>
            <a:endParaRPr lang="en-US" sz="1350"/>
          </a:p>
          <a:p>
            <a:pPr marL="214313" indent="-214313">
              <a:buFont typeface="Wingdings" pitchFamily="2" charset="2"/>
              <a:buChar char="Ø"/>
            </a:pPr>
            <a:r>
              <a:rPr lang="en-US" sz="1350"/>
              <a:t>Teaches the family how to provide care</a:t>
            </a:r>
          </a:p>
          <a:p>
            <a:pPr marL="214313" indent="-214313">
              <a:buFont typeface="Wingdings" pitchFamily="2" charset="2"/>
              <a:buChar char="Ø"/>
            </a:pPr>
            <a:endParaRPr lang="en-US" sz="1350"/>
          </a:p>
          <a:p>
            <a:pPr marL="214313" indent="-214313">
              <a:buFont typeface="Wingdings" pitchFamily="2" charset="2"/>
              <a:buChar char="Ø"/>
            </a:pPr>
            <a:r>
              <a:rPr lang="en-US" sz="1350"/>
              <a:t>Advocates for the patient and family</a:t>
            </a:r>
          </a:p>
          <a:p>
            <a:pPr marL="214313" indent="-214313">
              <a:buFont typeface="Wingdings" pitchFamily="2" charset="2"/>
              <a:buChar char="Ø"/>
            </a:pPr>
            <a:endParaRPr lang="en-US" sz="1350"/>
          </a:p>
          <a:p>
            <a:pPr marL="214313" indent="-214313">
              <a:buFont typeface="Wingdings" pitchFamily="2" charset="2"/>
              <a:buChar char="Ø"/>
            </a:pPr>
            <a:r>
              <a:rPr lang="en-US" sz="1350"/>
              <a:t>Provides bereavement care and counseling</a:t>
            </a:r>
          </a:p>
          <a:p>
            <a:endParaRPr lang="en-US" sz="1350"/>
          </a:p>
          <a:p>
            <a:endParaRPr lang="en-US" sz="1350"/>
          </a:p>
        </p:txBody>
      </p:sp>
    </p:spTree>
    <p:extLst>
      <p:ext uri="{BB962C8B-B14F-4D97-AF65-F5344CB8AC3E}">
        <p14:creationId xmlns:p14="http://schemas.microsoft.com/office/powerpoint/2010/main" val="126783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8" name="TextBox 35">
            <a:extLst>
              <a:ext uri="{FF2B5EF4-FFF2-40B4-BE49-F238E27FC236}">
                <a16:creationId xmlns:a16="http://schemas.microsoft.com/office/drawing/2014/main" id="{315411D0-908C-F31A-3318-D7E1A3624775}"/>
              </a:ext>
            </a:extLst>
          </p:cNvPr>
          <p:cNvGraphicFramePr/>
          <p:nvPr>
            <p:extLst>
              <p:ext uri="{D42A27DB-BD31-4B8C-83A1-F6EECF244321}">
                <p14:modId xmlns:p14="http://schemas.microsoft.com/office/powerpoint/2010/main" val="2954517097"/>
              </p:ext>
            </p:extLst>
          </p:nvPr>
        </p:nvGraphicFramePr>
        <p:xfrm>
          <a:off x="811126" y="2279617"/>
          <a:ext cx="7016822" cy="378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DFED35F2-4E3D-B3A8-9CCB-09D57E793DBF}"/>
              </a:ext>
            </a:extLst>
          </p:cNvPr>
          <p:cNvSpPr>
            <a:spLocks noGrp="1"/>
          </p:cNvSpPr>
          <p:nvPr>
            <p:ph type="title"/>
          </p:nvPr>
        </p:nvSpPr>
        <p:spPr>
          <a:xfrm>
            <a:off x="1376808" y="927099"/>
            <a:ext cx="6343202" cy="709865"/>
          </a:xfrm>
        </p:spPr>
        <p:txBody>
          <a:bodyPr/>
          <a:lstStyle/>
          <a:p>
            <a:pPr algn="ctr"/>
            <a:r>
              <a:rPr lang="en-US" b="1">
                <a:solidFill>
                  <a:schemeClr val="bg1"/>
                </a:solidFill>
              </a:rPr>
              <a:t>WHERE IS HOSPICE PROVIDED?</a:t>
            </a:r>
          </a:p>
        </p:txBody>
      </p:sp>
    </p:spTree>
    <p:extLst>
      <p:ext uri="{BB962C8B-B14F-4D97-AF65-F5344CB8AC3E}">
        <p14:creationId xmlns:p14="http://schemas.microsoft.com/office/powerpoint/2010/main" val="70489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48EC1-5B79-DB62-86DC-F71EE65A0D76}"/>
              </a:ext>
            </a:extLst>
          </p:cNvPr>
          <p:cNvSpPr>
            <a:spLocks noGrp="1"/>
          </p:cNvSpPr>
          <p:nvPr>
            <p:ph type="title"/>
          </p:nvPr>
        </p:nvSpPr>
        <p:spPr>
          <a:xfrm>
            <a:off x="866441" y="1662160"/>
            <a:ext cx="3578705" cy="3020343"/>
          </a:xfrm>
        </p:spPr>
        <p:txBody>
          <a:bodyPr/>
          <a:lstStyle/>
          <a:p>
            <a:r>
              <a:rPr lang="en-US" sz="4800"/>
              <a:t>ADMISSION</a:t>
            </a:r>
            <a:br>
              <a:rPr lang="en-US" sz="4800"/>
            </a:br>
            <a:r>
              <a:rPr lang="en-US" sz="4800"/>
              <a:t>CRITERIA</a:t>
            </a:r>
            <a:br>
              <a:rPr lang="en-US" sz="4800"/>
            </a:br>
            <a:r>
              <a:rPr lang="en-US" sz="4800"/>
              <a:t>AND</a:t>
            </a:r>
            <a:br>
              <a:rPr lang="en-US" sz="4800"/>
            </a:br>
            <a:r>
              <a:rPr lang="en-US" sz="4800"/>
              <a:t>ELIGIBILITY</a:t>
            </a:r>
          </a:p>
        </p:txBody>
      </p:sp>
      <p:sp>
        <p:nvSpPr>
          <p:cNvPr id="9" name="TextBox 8">
            <a:extLst>
              <a:ext uri="{FF2B5EF4-FFF2-40B4-BE49-F238E27FC236}">
                <a16:creationId xmlns:a16="http://schemas.microsoft.com/office/drawing/2014/main" id="{2EE049F5-7DA8-1743-5515-6997448ADDBF}"/>
              </a:ext>
            </a:extLst>
          </p:cNvPr>
          <p:cNvSpPr txBox="1"/>
          <p:nvPr/>
        </p:nvSpPr>
        <p:spPr>
          <a:xfrm>
            <a:off x="4989505" y="1119783"/>
            <a:ext cx="3923413" cy="6463308"/>
          </a:xfrm>
          <a:prstGeom prst="rect">
            <a:avLst/>
          </a:prstGeom>
          <a:noFill/>
        </p:spPr>
        <p:txBody>
          <a:bodyPr wrap="square" rtlCol="0">
            <a:spAutoFit/>
          </a:bodyPr>
          <a:lstStyle/>
          <a:p>
            <a:r>
              <a:rPr lang="en-US" sz="1400" b="1"/>
              <a:t>To qualify for hospice care, the below are general requirements:</a:t>
            </a:r>
          </a:p>
          <a:p>
            <a:endParaRPr lang="en-US" sz="1400"/>
          </a:p>
          <a:p>
            <a:pPr marL="285750" indent="-285750">
              <a:buFont typeface="Wingdings" pitchFamily="2" charset="2"/>
              <a:buChar char="Ø"/>
            </a:pPr>
            <a:r>
              <a:rPr lang="en-US" sz="1400"/>
              <a:t>Life-limiting illness; if disease takes normal course six months or less but can be longer if meet hospice medical criteria.</a:t>
            </a:r>
          </a:p>
          <a:p>
            <a:pPr marL="285750" indent="-285750">
              <a:buFont typeface="Wingdings" pitchFamily="2" charset="2"/>
              <a:buChar char="Ø"/>
            </a:pPr>
            <a:r>
              <a:rPr lang="en-US" sz="1400"/>
              <a:t>Lives in service area</a:t>
            </a:r>
          </a:p>
          <a:p>
            <a:pPr marL="285750" indent="-285750">
              <a:buFont typeface="Wingdings" pitchFamily="2" charset="2"/>
              <a:buChar char="Ø"/>
            </a:pPr>
            <a:r>
              <a:rPr lang="en-US" sz="1400"/>
              <a:t>Consents to accept services</a:t>
            </a:r>
          </a:p>
          <a:p>
            <a:pPr marL="285750" indent="-285750">
              <a:buFont typeface="Wingdings" pitchFamily="2" charset="2"/>
              <a:buChar char="Ø"/>
            </a:pPr>
            <a:r>
              <a:rPr lang="en-US" sz="1400"/>
              <a:t>Forgo medical interventions for cure of terminal illness</a:t>
            </a:r>
          </a:p>
          <a:p>
            <a:pPr marL="285750" indent="-285750">
              <a:buFont typeface="Wingdings" pitchFamily="2" charset="2"/>
              <a:buChar char="Ø"/>
            </a:pPr>
            <a:endParaRPr lang="en-US" sz="1400"/>
          </a:p>
          <a:p>
            <a:r>
              <a:rPr lang="en-US" sz="1400" b="1"/>
              <a:t>Common medical eligibility:</a:t>
            </a:r>
          </a:p>
          <a:p>
            <a:pPr marL="285750" indent="-285750">
              <a:buFont typeface="Wingdings" pitchFamily="2" charset="2"/>
              <a:buChar char="Ø"/>
            </a:pPr>
            <a:endParaRPr lang="en-US" sz="1400" b="1"/>
          </a:p>
          <a:p>
            <a:pPr marL="285750" indent="-285750">
              <a:buFont typeface="Wingdings" pitchFamily="2" charset="2"/>
              <a:buChar char="Ø"/>
            </a:pPr>
            <a:r>
              <a:rPr lang="en-US" sz="1400"/>
              <a:t>Cancer</a:t>
            </a:r>
          </a:p>
          <a:p>
            <a:pPr marL="285750" indent="-285750">
              <a:buFont typeface="Wingdings" pitchFamily="2" charset="2"/>
              <a:buChar char="Ø"/>
            </a:pPr>
            <a:r>
              <a:rPr lang="en-US" sz="1400"/>
              <a:t>Circulatory/Heart</a:t>
            </a:r>
          </a:p>
          <a:p>
            <a:pPr marL="285750" indent="-285750">
              <a:buFont typeface="Wingdings" pitchFamily="2" charset="2"/>
              <a:buChar char="Ø"/>
            </a:pPr>
            <a:r>
              <a:rPr lang="en-US" sz="1400"/>
              <a:t>Alzheimer’s/Dementia</a:t>
            </a:r>
          </a:p>
          <a:p>
            <a:pPr marL="285750" indent="-285750">
              <a:buFont typeface="Wingdings" pitchFamily="2" charset="2"/>
              <a:buChar char="Ø"/>
            </a:pPr>
            <a:r>
              <a:rPr lang="en-US" sz="1400"/>
              <a:t>Respiratory</a:t>
            </a:r>
          </a:p>
          <a:p>
            <a:pPr marL="285750" indent="-285750">
              <a:buFont typeface="Wingdings" pitchFamily="2" charset="2"/>
              <a:buChar char="Ø"/>
            </a:pPr>
            <a:r>
              <a:rPr lang="en-US" sz="1400"/>
              <a:t>Stroke</a:t>
            </a:r>
          </a:p>
          <a:p>
            <a:pPr marL="285750" indent="-285750">
              <a:buFont typeface="Wingdings" pitchFamily="2" charset="2"/>
              <a:buChar char="Ø"/>
            </a:pPr>
            <a:r>
              <a:rPr lang="en-US" sz="1400"/>
              <a:t>Chronic Kidney Disease</a:t>
            </a:r>
          </a:p>
          <a:p>
            <a:pPr marL="285750" indent="-285750">
              <a:buFont typeface="Wingdings" pitchFamily="2" charset="2"/>
              <a:buChar char="Ø"/>
            </a:pPr>
            <a:r>
              <a:rPr lang="en-US" sz="1400"/>
              <a:t>Infection</a:t>
            </a:r>
          </a:p>
          <a:p>
            <a:pPr marL="285750" indent="-285750">
              <a:buFont typeface="Wingdings" pitchFamily="2" charset="2"/>
              <a:buChar char="Ø"/>
            </a:pPr>
            <a:r>
              <a:rPr lang="en-US" sz="1400"/>
              <a:t>GI</a:t>
            </a:r>
          </a:p>
          <a:p>
            <a:pPr marL="285750" indent="-285750">
              <a:buFont typeface="Wingdings" pitchFamily="2" charset="2"/>
              <a:buChar char="Ø"/>
            </a:pPr>
            <a:r>
              <a:rPr lang="en-US" sz="1400"/>
              <a:t>Other</a:t>
            </a:r>
          </a:p>
          <a:p>
            <a:endParaRPr lang="en-US" sz="1400"/>
          </a:p>
          <a:p>
            <a:r>
              <a:rPr lang="en-US" sz="1200" b="1" i="1"/>
              <a:t>HPCMV most frequent diagnoses (2022) are CANCER, RESPIRATORY, AND NERVOUS SYSTEM but care for all terminal diagnoses.</a:t>
            </a:r>
          </a:p>
          <a:p>
            <a:endParaRPr lang="en-US"/>
          </a:p>
          <a:p>
            <a:pPr marL="285750" indent="-285750">
              <a:buFont typeface="Wingdings" pitchFamily="2" charset="2"/>
              <a:buChar char="Ø"/>
            </a:pPr>
            <a:endParaRPr lang="en-US"/>
          </a:p>
        </p:txBody>
      </p:sp>
    </p:spTree>
    <p:extLst>
      <p:ext uri="{BB962C8B-B14F-4D97-AF65-F5344CB8AC3E}">
        <p14:creationId xmlns:p14="http://schemas.microsoft.com/office/powerpoint/2010/main" val="329782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D18887-94BE-6AF7-E835-B1CB48454655}"/>
              </a:ext>
            </a:extLst>
          </p:cNvPr>
          <p:cNvSpPr txBox="1"/>
          <p:nvPr/>
        </p:nvSpPr>
        <p:spPr>
          <a:xfrm>
            <a:off x="677918" y="2536274"/>
            <a:ext cx="3551783" cy="1962076"/>
          </a:xfrm>
          <a:prstGeom prst="rect">
            <a:avLst/>
          </a:prstGeom>
          <a:noFill/>
        </p:spPr>
        <p:txBody>
          <a:bodyPr wrap="square" rtlCol="0">
            <a:spAutoFit/>
          </a:bodyPr>
          <a:lstStyle/>
          <a:p>
            <a:pPr algn="ctr"/>
            <a:r>
              <a:rPr lang="en-US" sz="4050" b="1">
                <a:solidFill>
                  <a:schemeClr val="bg1"/>
                </a:solidFill>
              </a:rPr>
              <a:t>LEVELS OF HOSPICE CARE</a:t>
            </a:r>
          </a:p>
        </p:txBody>
      </p:sp>
      <p:sp>
        <p:nvSpPr>
          <p:cNvPr id="6" name="TextBox 5">
            <a:extLst>
              <a:ext uri="{FF2B5EF4-FFF2-40B4-BE49-F238E27FC236}">
                <a16:creationId xmlns:a16="http://schemas.microsoft.com/office/drawing/2014/main" id="{9451ABBD-8B87-F4BB-B09D-CB8F6336971F}"/>
              </a:ext>
            </a:extLst>
          </p:cNvPr>
          <p:cNvSpPr txBox="1"/>
          <p:nvPr/>
        </p:nvSpPr>
        <p:spPr>
          <a:xfrm>
            <a:off x="5265682" y="1819095"/>
            <a:ext cx="3551783" cy="3808735"/>
          </a:xfrm>
          <a:prstGeom prst="rect">
            <a:avLst/>
          </a:prstGeom>
          <a:noFill/>
        </p:spPr>
        <p:txBody>
          <a:bodyPr wrap="square" rtlCol="0">
            <a:spAutoFit/>
          </a:bodyPr>
          <a:lstStyle/>
          <a:p>
            <a:pPr algn="ctr"/>
            <a:r>
              <a:rPr lang="en-US" sz="1050" b="1"/>
              <a:t>ROUTINE HOME CARE</a:t>
            </a:r>
          </a:p>
          <a:p>
            <a:pPr algn="ctr"/>
            <a:r>
              <a:rPr lang="en-US" sz="1050"/>
              <a:t>(most common level of hospice care)</a:t>
            </a:r>
          </a:p>
          <a:p>
            <a:pPr algn="ctr"/>
            <a:r>
              <a:rPr lang="en-US" sz="1050"/>
              <a:t>High – 1-60 days</a:t>
            </a:r>
          </a:p>
          <a:p>
            <a:pPr algn="ctr"/>
            <a:r>
              <a:rPr lang="en-US" sz="1050"/>
              <a:t>Low – 61+ days</a:t>
            </a:r>
          </a:p>
          <a:p>
            <a:pPr algn="ctr"/>
            <a:endParaRPr lang="en-US" sz="1050" b="1"/>
          </a:p>
          <a:p>
            <a:pPr algn="ctr"/>
            <a:r>
              <a:rPr lang="en-US" sz="1050" b="1"/>
              <a:t>GENERAL INPATIENT CARE</a:t>
            </a:r>
          </a:p>
          <a:p>
            <a:pPr algn="ctr"/>
            <a:r>
              <a:rPr lang="en-US" sz="1050"/>
              <a:t>(provided for pain control and acute symptom management in a facility)</a:t>
            </a:r>
          </a:p>
          <a:p>
            <a:pPr algn="ctr"/>
            <a:endParaRPr lang="en-US" sz="1050" b="1"/>
          </a:p>
          <a:p>
            <a:pPr algn="ctr"/>
            <a:r>
              <a:rPr lang="en-US" sz="1050" b="1"/>
              <a:t>CONTINUOUS CARE</a:t>
            </a:r>
          </a:p>
          <a:p>
            <a:pPr algn="ctr"/>
            <a:r>
              <a:rPr lang="en-US" sz="1050"/>
              <a:t>(provided between 8-24 hours a day for pain and symptom management at patient’s residence – predominately nursing care)</a:t>
            </a:r>
          </a:p>
          <a:p>
            <a:pPr algn="ctr"/>
            <a:endParaRPr lang="en-US" sz="1050" b="1"/>
          </a:p>
          <a:p>
            <a:pPr algn="ctr"/>
            <a:r>
              <a:rPr lang="en-US" sz="1050" b="1"/>
              <a:t>RESPITE</a:t>
            </a:r>
          </a:p>
          <a:p>
            <a:pPr algn="ctr"/>
            <a:r>
              <a:rPr lang="en-US" sz="1050"/>
              <a:t>(temporary relief to patient’s primary caregiver provided in Medicare certified facility with RN on-site</a:t>
            </a:r>
          </a:p>
          <a:p>
            <a:pPr algn="ctr"/>
            <a:endParaRPr lang="en-US" sz="1050"/>
          </a:p>
          <a:p>
            <a:pPr algn="ctr"/>
            <a:r>
              <a:rPr lang="en-US" sz="1050" b="1"/>
              <a:t>SIA (Service Intensity Add-On)</a:t>
            </a:r>
          </a:p>
          <a:p>
            <a:pPr algn="ctr"/>
            <a:r>
              <a:rPr lang="en-US" sz="1050"/>
              <a:t>(CMS reimburses hospice for routine services provided by social worker or RN for visits during last 7 days of life</a:t>
            </a:r>
          </a:p>
        </p:txBody>
      </p:sp>
    </p:spTree>
    <p:extLst>
      <p:ext uri="{BB962C8B-B14F-4D97-AF65-F5344CB8AC3E}">
        <p14:creationId xmlns:p14="http://schemas.microsoft.com/office/powerpoint/2010/main" val="23656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AB6B4-86D3-76BE-A5D2-6EF527A26558}"/>
              </a:ext>
            </a:extLst>
          </p:cNvPr>
          <p:cNvSpPr>
            <a:spLocks noGrp="1"/>
          </p:cNvSpPr>
          <p:nvPr>
            <p:ph type="title"/>
          </p:nvPr>
        </p:nvSpPr>
        <p:spPr>
          <a:xfrm>
            <a:off x="866218" y="2470277"/>
            <a:ext cx="3263267" cy="1712868"/>
          </a:xfrm>
        </p:spPr>
        <p:txBody>
          <a:bodyPr/>
          <a:lstStyle/>
          <a:p>
            <a:r>
              <a:rPr lang="en-US" sz="4050" b="1"/>
              <a:t>WHO PAYS FOR CARE?</a:t>
            </a:r>
          </a:p>
        </p:txBody>
      </p:sp>
      <p:sp>
        <p:nvSpPr>
          <p:cNvPr id="7" name="TextBox 6">
            <a:extLst>
              <a:ext uri="{FF2B5EF4-FFF2-40B4-BE49-F238E27FC236}">
                <a16:creationId xmlns:a16="http://schemas.microsoft.com/office/drawing/2014/main" id="{A849134D-3861-A7BA-DEBC-6831B3FDBEFC}"/>
              </a:ext>
            </a:extLst>
          </p:cNvPr>
          <p:cNvSpPr txBox="1"/>
          <p:nvPr/>
        </p:nvSpPr>
        <p:spPr>
          <a:xfrm>
            <a:off x="5138292" y="1376890"/>
            <a:ext cx="4005708" cy="5016758"/>
          </a:xfrm>
          <a:prstGeom prst="rect">
            <a:avLst/>
          </a:prstGeom>
          <a:noFill/>
        </p:spPr>
        <p:txBody>
          <a:bodyPr wrap="square" rtlCol="0">
            <a:spAutoFit/>
          </a:bodyPr>
          <a:lstStyle/>
          <a:p>
            <a:pPr marL="342900" indent="-342900">
              <a:buFont typeface="Wingdings" pitchFamily="2" charset="2"/>
              <a:buChar char="Ø"/>
            </a:pPr>
            <a:r>
              <a:rPr lang="en-US" sz="2000"/>
              <a:t>Medicare</a:t>
            </a:r>
          </a:p>
          <a:p>
            <a:endParaRPr lang="en-US" sz="2000"/>
          </a:p>
          <a:p>
            <a:pPr marL="342900" indent="-342900">
              <a:buFont typeface="Wingdings" pitchFamily="2" charset="2"/>
              <a:buChar char="Ø"/>
            </a:pPr>
            <a:r>
              <a:rPr lang="en-US" sz="2000"/>
              <a:t>Medicaid – Mass Health</a:t>
            </a:r>
          </a:p>
          <a:p>
            <a:endParaRPr lang="en-US" sz="2000"/>
          </a:p>
          <a:p>
            <a:pPr marL="342900" indent="-342900">
              <a:buFont typeface="Wingdings" pitchFamily="2" charset="2"/>
              <a:buChar char="Ø"/>
            </a:pPr>
            <a:r>
              <a:rPr lang="en-US" sz="2000"/>
              <a:t>Insurance AND HMOs</a:t>
            </a:r>
          </a:p>
          <a:p>
            <a:endParaRPr lang="en-US" sz="2000"/>
          </a:p>
          <a:p>
            <a:pPr marL="342900" indent="-342900">
              <a:buFont typeface="Wingdings" pitchFamily="2" charset="2"/>
              <a:buChar char="Ø"/>
            </a:pPr>
            <a:r>
              <a:rPr lang="en-US" sz="2000"/>
              <a:t>Private Pay</a:t>
            </a:r>
          </a:p>
          <a:p>
            <a:endParaRPr lang="en-US" sz="2000"/>
          </a:p>
          <a:p>
            <a:pPr marL="342900" indent="-342900">
              <a:buFont typeface="Wingdings" pitchFamily="2" charset="2"/>
              <a:buChar char="Ø"/>
            </a:pPr>
            <a:r>
              <a:rPr lang="en-US" sz="2000"/>
              <a:t>Sometimes a combination</a:t>
            </a:r>
          </a:p>
          <a:p>
            <a:pPr marL="342900" indent="-342900">
              <a:buFont typeface="Wingdings" pitchFamily="2" charset="2"/>
              <a:buChar char="Ø"/>
            </a:pPr>
            <a:endParaRPr lang="en-US" sz="2000"/>
          </a:p>
          <a:p>
            <a:pPr marL="342900" indent="-342900">
              <a:buFont typeface="Wingdings" pitchFamily="2" charset="2"/>
              <a:buChar char="Ø"/>
            </a:pPr>
            <a:r>
              <a:rPr lang="en-US" sz="2000"/>
              <a:t>Charity Care and extraordinary needs supported by local donations</a:t>
            </a:r>
          </a:p>
          <a:p>
            <a:r>
              <a:rPr lang="en-US" sz="2000"/>
              <a:t>     </a:t>
            </a:r>
          </a:p>
          <a:p>
            <a:endParaRPr lang="en-US" sz="2000"/>
          </a:p>
        </p:txBody>
      </p:sp>
    </p:spTree>
    <p:extLst>
      <p:ext uri="{BB962C8B-B14F-4D97-AF65-F5344CB8AC3E}">
        <p14:creationId xmlns:p14="http://schemas.microsoft.com/office/powerpoint/2010/main" val="227155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FF6D9-54DC-4940-B19E-84AD9777A546}"/>
              </a:ext>
            </a:extLst>
          </p:cNvPr>
          <p:cNvSpPr>
            <a:spLocks noGrp="1"/>
          </p:cNvSpPr>
          <p:nvPr>
            <p:ph idx="1"/>
          </p:nvPr>
        </p:nvSpPr>
        <p:spPr>
          <a:xfrm>
            <a:off x="910689" y="4898417"/>
            <a:ext cx="8242960" cy="747419"/>
          </a:xfrm>
        </p:spPr>
        <p:txBody>
          <a:bodyPr vert="horz" lIns="68580" tIns="34290" rIns="68580" bIns="34290" rtlCol="0" anchor="t">
            <a:normAutofit fontScale="62500" lnSpcReduction="20000"/>
          </a:bodyPr>
          <a:lstStyle/>
          <a:p>
            <a:pPr marL="0" indent="0">
              <a:buNone/>
            </a:pPr>
            <a:endParaRPr lang="en-US">
              <a:solidFill>
                <a:schemeClr val="accent1"/>
              </a:solidFill>
            </a:endParaRPr>
          </a:p>
          <a:p>
            <a:pPr marL="0" indent="0">
              <a:buNone/>
            </a:pPr>
            <a:endParaRPr lang="en-US">
              <a:solidFill>
                <a:schemeClr val="accent1"/>
              </a:solidFill>
              <a:cs typeface="Calibri"/>
            </a:endParaRPr>
          </a:p>
          <a:p>
            <a:pPr marL="0" indent="0">
              <a:buNone/>
            </a:pPr>
            <a:r>
              <a:rPr lang="en-US">
                <a:cs typeface="Calibri"/>
              </a:rPr>
              <a:t> </a:t>
            </a:r>
            <a:endParaRPr lang="en-US"/>
          </a:p>
        </p:txBody>
      </p:sp>
      <p:sp>
        <p:nvSpPr>
          <p:cNvPr id="4" name="TextBox 3">
            <a:extLst>
              <a:ext uri="{FF2B5EF4-FFF2-40B4-BE49-F238E27FC236}">
                <a16:creationId xmlns:a16="http://schemas.microsoft.com/office/drawing/2014/main" id="{91A21078-B8BE-25A1-EBD6-16AB67376AC8}"/>
              </a:ext>
            </a:extLst>
          </p:cNvPr>
          <p:cNvSpPr txBox="1"/>
          <p:nvPr/>
        </p:nvSpPr>
        <p:spPr>
          <a:xfrm>
            <a:off x="1706880" y="720912"/>
            <a:ext cx="5984240" cy="1077218"/>
          </a:xfrm>
          <a:prstGeom prst="rect">
            <a:avLst/>
          </a:prstGeom>
          <a:noFill/>
        </p:spPr>
        <p:txBody>
          <a:bodyPr wrap="square" rtlCol="0">
            <a:spAutoFit/>
          </a:bodyPr>
          <a:lstStyle/>
          <a:p>
            <a:pPr algn="ctr"/>
            <a:r>
              <a:rPr lang="en-US" sz="3200" b="1">
                <a:solidFill>
                  <a:schemeClr val="bg1"/>
                </a:solidFill>
              </a:rPr>
              <a:t>UNDERSTANDING PALLIATIVE CARE – CORE SERVICES </a:t>
            </a:r>
          </a:p>
        </p:txBody>
      </p:sp>
      <p:pic>
        <p:nvPicPr>
          <p:cNvPr id="1026" name="Picture 2" descr="Palliative care mind map, health concept for presentations and reports">
            <a:hlinkClick r:id="rId2"/>
            <a:extLst>
              <a:ext uri="{FF2B5EF4-FFF2-40B4-BE49-F238E27FC236}">
                <a16:creationId xmlns:a16="http://schemas.microsoft.com/office/drawing/2014/main" id="{5BA5D7CA-B4D5-AF23-46A4-030322D10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49" y="2194164"/>
            <a:ext cx="3918437" cy="34349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BECCB92-330B-9C65-4631-ABABBF124CD2}"/>
              </a:ext>
            </a:extLst>
          </p:cNvPr>
          <p:cNvSpPr txBox="1"/>
          <p:nvPr/>
        </p:nvSpPr>
        <p:spPr>
          <a:xfrm>
            <a:off x="4923692" y="2141022"/>
            <a:ext cx="3625359" cy="4662815"/>
          </a:xfrm>
          <a:prstGeom prst="rect">
            <a:avLst/>
          </a:prstGeom>
          <a:noFill/>
        </p:spPr>
        <p:txBody>
          <a:bodyPr wrap="square" rtlCol="0">
            <a:spAutoFit/>
          </a:bodyPr>
          <a:lstStyle/>
          <a:p>
            <a:pPr marL="285750" indent="-285750">
              <a:buFont typeface="Wingdings" pitchFamily="2" charset="2"/>
              <a:buChar char="Ø"/>
            </a:pPr>
            <a:r>
              <a:rPr lang="en-US" sz="1100"/>
              <a:t>Care that enhances comfort and improves the quality of an individual’s life who is facing a serious illness but may not qualify for hospice care.</a:t>
            </a:r>
          </a:p>
          <a:p>
            <a:pPr marL="285750" indent="-285750">
              <a:buFont typeface="Wingdings" pitchFamily="2" charset="2"/>
              <a:buChar char="Ø"/>
            </a:pPr>
            <a:endParaRPr lang="en-US" sz="1100"/>
          </a:p>
          <a:p>
            <a:pPr marL="285750" indent="-285750">
              <a:buFont typeface="Wingdings" pitchFamily="2" charset="2"/>
              <a:buChar char="Ø"/>
            </a:pPr>
            <a:r>
              <a:rPr lang="en-US" sz="1100"/>
              <a:t>The expected outcome is relief from distressing symptoms, the easing of pain, medication management and enhancement of quality of life.</a:t>
            </a:r>
          </a:p>
          <a:p>
            <a:endParaRPr lang="en-US" sz="1100"/>
          </a:p>
          <a:p>
            <a:pPr marL="285750" indent="-285750">
              <a:buFont typeface="Wingdings" pitchFamily="2" charset="2"/>
              <a:buChar char="Ø"/>
            </a:pPr>
            <a:r>
              <a:rPr lang="en-US" sz="1100"/>
              <a:t>Education on symptoms and disease progression</a:t>
            </a:r>
          </a:p>
          <a:p>
            <a:pPr marL="285750" indent="-285750">
              <a:buFont typeface="Wingdings" pitchFamily="2" charset="2"/>
              <a:buChar char="Ø"/>
            </a:pPr>
            <a:endParaRPr lang="en-US" sz="1100"/>
          </a:p>
          <a:p>
            <a:pPr marL="285750" indent="-285750">
              <a:buFont typeface="Wingdings" pitchFamily="2" charset="2"/>
              <a:buChar char="Ø"/>
            </a:pPr>
            <a:r>
              <a:rPr lang="en-US" sz="1100"/>
              <a:t>Advance care planning and MOLST/POLST</a:t>
            </a:r>
          </a:p>
          <a:p>
            <a:pPr marL="285750" indent="-285750">
              <a:buFont typeface="Wingdings" pitchFamily="2" charset="2"/>
              <a:buChar char="Ø"/>
            </a:pPr>
            <a:endParaRPr lang="en-US" sz="1100"/>
          </a:p>
          <a:p>
            <a:pPr marL="285750" indent="-285750">
              <a:buFont typeface="Wingdings" pitchFamily="2" charset="2"/>
              <a:buChar char="Ø"/>
            </a:pPr>
            <a:r>
              <a:rPr lang="en-US" sz="1100"/>
              <a:t>Care may be provided with treatments</a:t>
            </a:r>
          </a:p>
          <a:p>
            <a:pPr marL="285750" indent="-285750">
              <a:buFont typeface="Wingdings" pitchFamily="2" charset="2"/>
              <a:buChar char="Ø"/>
            </a:pPr>
            <a:endParaRPr lang="en-US" sz="1100"/>
          </a:p>
          <a:p>
            <a:pPr marL="285750" indent="-285750">
              <a:buFont typeface="Wingdings" pitchFamily="2" charset="2"/>
              <a:buChar char="Ø"/>
            </a:pPr>
            <a:r>
              <a:rPr lang="en-US" sz="1100"/>
              <a:t>Connects patients and families with needed resources</a:t>
            </a:r>
          </a:p>
          <a:p>
            <a:pPr marL="285750" indent="-285750">
              <a:buFont typeface="Wingdings" pitchFamily="2" charset="2"/>
              <a:buChar char="Ø"/>
            </a:pPr>
            <a:endParaRPr lang="en-US" sz="1100"/>
          </a:p>
          <a:p>
            <a:pPr marL="285750" indent="-285750">
              <a:buFont typeface="Wingdings" pitchFamily="2" charset="2"/>
              <a:buChar char="Ø"/>
            </a:pPr>
            <a:r>
              <a:rPr lang="en-US" sz="1100"/>
              <a:t>Supportive care – psychological, spiritual, social</a:t>
            </a:r>
          </a:p>
          <a:p>
            <a:pPr marL="285750" indent="-285750">
              <a:buFont typeface="Wingdings" pitchFamily="2" charset="2"/>
              <a:buChar char="Ø"/>
            </a:pPr>
            <a:endParaRPr lang="en-US" sz="1100"/>
          </a:p>
          <a:p>
            <a:pPr marL="285750" indent="-285750">
              <a:buFont typeface="Wingdings" pitchFamily="2" charset="2"/>
              <a:buChar char="Ø"/>
            </a:pPr>
            <a:r>
              <a:rPr lang="en-US" sz="1100"/>
              <a:t>Common illnesses supported by HPCMV’s palliative program include cancer, cardiac, respiratory, kidney failure, Alzheimer’s, ALS, and more.</a:t>
            </a:r>
          </a:p>
        </p:txBody>
      </p:sp>
      <p:sp>
        <p:nvSpPr>
          <p:cNvPr id="2" name="TextBox 1">
            <a:extLst>
              <a:ext uri="{FF2B5EF4-FFF2-40B4-BE49-F238E27FC236}">
                <a16:creationId xmlns:a16="http://schemas.microsoft.com/office/drawing/2014/main" id="{D1E40513-658E-E8C1-1B42-BF178D7A45EF}"/>
              </a:ext>
            </a:extLst>
          </p:cNvPr>
          <p:cNvSpPr txBox="1"/>
          <p:nvPr/>
        </p:nvSpPr>
        <p:spPr>
          <a:xfrm>
            <a:off x="594950" y="5565513"/>
            <a:ext cx="3918436" cy="1323439"/>
          </a:xfrm>
          <a:prstGeom prst="rect">
            <a:avLst/>
          </a:prstGeom>
          <a:noFill/>
        </p:spPr>
        <p:txBody>
          <a:bodyPr wrap="square" rtlCol="0">
            <a:spAutoFit/>
          </a:bodyPr>
          <a:lstStyle/>
          <a:p>
            <a:r>
              <a:rPr lang="en-US" sz="1600" b="1"/>
              <a:t>Palliative care teams include: physician, NP, social worker, RN support staff, and chaplaincy/bereavement services are available</a:t>
            </a:r>
          </a:p>
        </p:txBody>
      </p:sp>
    </p:spTree>
    <p:extLst>
      <p:ext uri="{BB962C8B-B14F-4D97-AF65-F5344CB8AC3E}">
        <p14:creationId xmlns:p14="http://schemas.microsoft.com/office/powerpoint/2010/main" val="397141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9FE5-D0C6-FC97-599C-C45266F45160}"/>
              </a:ext>
            </a:extLst>
          </p:cNvPr>
          <p:cNvSpPr>
            <a:spLocks noGrp="1"/>
          </p:cNvSpPr>
          <p:nvPr>
            <p:ph type="title"/>
          </p:nvPr>
        </p:nvSpPr>
        <p:spPr>
          <a:xfrm>
            <a:off x="744521" y="1861348"/>
            <a:ext cx="3603959" cy="3020343"/>
          </a:xfrm>
        </p:spPr>
        <p:txBody>
          <a:bodyPr/>
          <a:lstStyle/>
          <a:p>
            <a:r>
              <a:rPr lang="en-US" sz="4800" b="1">
                <a:solidFill>
                  <a:schemeClr val="bg1"/>
                </a:solidFill>
              </a:rPr>
              <a:t>BENEFITS OF PALLIATIVE CARE</a:t>
            </a:r>
          </a:p>
        </p:txBody>
      </p:sp>
      <p:sp>
        <p:nvSpPr>
          <p:cNvPr id="7" name="TextBox 6">
            <a:extLst>
              <a:ext uri="{FF2B5EF4-FFF2-40B4-BE49-F238E27FC236}">
                <a16:creationId xmlns:a16="http://schemas.microsoft.com/office/drawing/2014/main" id="{E62FE3CF-2BA5-C03A-01B8-BFA90E974ABE}"/>
              </a:ext>
            </a:extLst>
          </p:cNvPr>
          <p:cNvSpPr txBox="1"/>
          <p:nvPr/>
        </p:nvSpPr>
        <p:spPr>
          <a:xfrm>
            <a:off x="4724402" y="1128042"/>
            <a:ext cx="4287518" cy="5632311"/>
          </a:xfrm>
          <a:prstGeom prst="rect">
            <a:avLst/>
          </a:prstGeom>
          <a:noFill/>
        </p:spPr>
        <p:txBody>
          <a:bodyPr wrap="square" rtlCol="0">
            <a:spAutoFit/>
          </a:bodyPr>
          <a:lstStyle/>
          <a:p>
            <a:pPr marL="285750" indent="-285750">
              <a:buFont typeface="Wingdings" pitchFamily="2" charset="2"/>
              <a:buChar char="Ø"/>
            </a:pPr>
            <a:r>
              <a:rPr lang="en-US" dirty="0"/>
              <a:t>High member satisfaction in  quality of care members received with serious illness</a:t>
            </a:r>
          </a:p>
          <a:p>
            <a:pPr marL="285750" indent="-285750">
              <a:buFont typeface="Wingdings" pitchFamily="2" charset="2"/>
              <a:buChar char="Ø"/>
            </a:pPr>
            <a:endParaRPr lang="en-US" dirty="0"/>
          </a:p>
          <a:p>
            <a:pPr marL="285750" indent="-285750">
              <a:buFont typeface="Wingdings" pitchFamily="2" charset="2"/>
              <a:buChar char="Ø"/>
            </a:pPr>
            <a:r>
              <a:rPr lang="en-US" dirty="0"/>
              <a:t>Fewer hospitalizations (81%)</a:t>
            </a:r>
          </a:p>
          <a:p>
            <a:pPr marL="285750" indent="-285750">
              <a:buFont typeface="Wingdings" pitchFamily="2" charset="2"/>
              <a:buChar char="Ø"/>
            </a:pPr>
            <a:endParaRPr lang="en-US" dirty="0"/>
          </a:p>
          <a:p>
            <a:pPr marL="285750" indent="-285750">
              <a:buFont typeface="Wingdings" pitchFamily="2" charset="2"/>
              <a:buChar char="Ø"/>
            </a:pPr>
            <a:r>
              <a:rPr lang="en-US" dirty="0"/>
              <a:t>Longer lengths of stay in hospice (71.7%)</a:t>
            </a:r>
          </a:p>
          <a:p>
            <a:pPr marL="285750" indent="-285750">
              <a:buFont typeface="Wingdings" pitchFamily="2" charset="2"/>
              <a:buChar char="Ø"/>
            </a:pPr>
            <a:endParaRPr lang="en-US" dirty="0"/>
          </a:p>
          <a:p>
            <a:pPr marL="285750" indent="-285750">
              <a:buFont typeface="Wingdings" pitchFamily="2" charset="2"/>
              <a:buChar char="Ø"/>
            </a:pPr>
            <a:r>
              <a:rPr lang="en-US" dirty="0"/>
              <a:t>Decrease in ICU days and hospital mortality rates (86%)</a:t>
            </a:r>
          </a:p>
          <a:p>
            <a:pPr marL="285750" indent="-285750">
              <a:buFont typeface="Wingdings" pitchFamily="2" charset="2"/>
              <a:buChar char="Ø"/>
            </a:pPr>
            <a:endParaRPr lang="en-US" dirty="0"/>
          </a:p>
          <a:p>
            <a:pPr marL="285750" indent="-285750">
              <a:buFont typeface="Wingdings" pitchFamily="2" charset="2"/>
              <a:buChar char="Ø"/>
            </a:pPr>
            <a:r>
              <a:rPr lang="en-US" dirty="0"/>
              <a:t>Fewer complications</a:t>
            </a:r>
          </a:p>
          <a:p>
            <a:pPr marL="285750" indent="-285750">
              <a:buFont typeface="Wingdings" pitchFamily="2" charset="2"/>
              <a:buChar char="Ø"/>
            </a:pPr>
            <a:endParaRPr lang="en-US" dirty="0"/>
          </a:p>
          <a:p>
            <a:pPr marL="285750" indent="-285750">
              <a:buFont typeface="Wingdings" pitchFamily="2" charset="2"/>
              <a:buChar char="Ø"/>
            </a:pPr>
            <a:r>
              <a:rPr lang="en-US" dirty="0"/>
              <a:t>$12.6K savings per person</a:t>
            </a:r>
          </a:p>
          <a:p>
            <a:pPr marL="285750" indent="-285750">
              <a:buFont typeface="Wingdings" pitchFamily="2" charset="2"/>
              <a:buChar char="Ø"/>
            </a:pPr>
            <a:endParaRPr lang="en-US" dirty="0"/>
          </a:p>
          <a:p>
            <a:r>
              <a:rPr lang="en-US" b="1" i="1" dirty="0"/>
              <a:t>Reported by Aetna’s Medicare Advantage Compassionate Care Program (Journal of Palliative Medicine, 25 Oct. 2019)</a:t>
            </a:r>
          </a:p>
        </p:txBody>
      </p:sp>
    </p:spTree>
    <p:extLst>
      <p:ext uri="{BB962C8B-B14F-4D97-AF65-F5344CB8AC3E}">
        <p14:creationId xmlns:p14="http://schemas.microsoft.com/office/powerpoint/2010/main" val="153723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4871-172E-0C3A-2429-063F16C69C36}"/>
              </a:ext>
            </a:extLst>
          </p:cNvPr>
          <p:cNvSpPr>
            <a:spLocks noGrp="1"/>
          </p:cNvSpPr>
          <p:nvPr>
            <p:ph type="title"/>
          </p:nvPr>
        </p:nvSpPr>
        <p:spPr>
          <a:xfrm>
            <a:off x="1645127" y="995009"/>
            <a:ext cx="6423592" cy="714660"/>
          </a:xfrm>
        </p:spPr>
        <p:txBody>
          <a:bodyPr/>
          <a:lstStyle/>
          <a:p>
            <a:pPr algn="ctr"/>
            <a:r>
              <a:rPr lang="en-US" sz="2800" b="1" dirty="0"/>
              <a:t>UNDERSTANDING GRIEF COUNSELING AND BEREAVEMENT SERVICES</a:t>
            </a:r>
            <a:endParaRPr lang="en-US" sz="2800" dirty="0"/>
          </a:p>
        </p:txBody>
      </p:sp>
      <p:sp>
        <p:nvSpPr>
          <p:cNvPr id="3" name="Text Placeholder 2">
            <a:extLst>
              <a:ext uri="{FF2B5EF4-FFF2-40B4-BE49-F238E27FC236}">
                <a16:creationId xmlns:a16="http://schemas.microsoft.com/office/drawing/2014/main" id="{B895D18F-8355-0484-8C5E-94B3CCEF41A9}"/>
              </a:ext>
            </a:extLst>
          </p:cNvPr>
          <p:cNvSpPr>
            <a:spLocks noGrp="1"/>
          </p:cNvSpPr>
          <p:nvPr>
            <p:ph type="body" idx="1"/>
          </p:nvPr>
        </p:nvSpPr>
        <p:spPr/>
        <p:txBody>
          <a:bodyPr/>
          <a:lstStyle/>
          <a:p>
            <a:r>
              <a:rPr lang="en-US" sz="1600" b="1">
                <a:solidFill>
                  <a:schemeClr val="tx1"/>
                </a:solidFill>
              </a:rPr>
              <a:t>HOSPICE AND PALLIATIVE CARE</a:t>
            </a:r>
            <a:endParaRPr lang="en-US" sz="1600">
              <a:solidFill>
                <a:schemeClr val="tx1"/>
              </a:solidFill>
            </a:endParaRPr>
          </a:p>
        </p:txBody>
      </p:sp>
      <p:sp>
        <p:nvSpPr>
          <p:cNvPr id="5" name="Text Placeholder 4">
            <a:extLst>
              <a:ext uri="{FF2B5EF4-FFF2-40B4-BE49-F238E27FC236}">
                <a16:creationId xmlns:a16="http://schemas.microsoft.com/office/drawing/2014/main" id="{D0B26AA9-A002-F65D-B8AD-ADDE382F8EC2}"/>
              </a:ext>
            </a:extLst>
          </p:cNvPr>
          <p:cNvSpPr>
            <a:spLocks noGrp="1"/>
          </p:cNvSpPr>
          <p:nvPr>
            <p:ph type="body" sz="quarter" idx="3"/>
          </p:nvPr>
        </p:nvSpPr>
        <p:spPr/>
        <p:txBody>
          <a:bodyPr/>
          <a:lstStyle/>
          <a:p>
            <a:r>
              <a:rPr lang="en-US" sz="1600" b="1">
                <a:solidFill>
                  <a:schemeClr val="tx1"/>
                </a:solidFill>
              </a:rPr>
              <a:t>13 MOS. FOLLOWING DEATH OF PATIENT</a:t>
            </a:r>
            <a:endParaRPr lang="en-US" sz="1600">
              <a:solidFill>
                <a:schemeClr val="tx1"/>
              </a:solidFill>
            </a:endParaRPr>
          </a:p>
        </p:txBody>
      </p:sp>
      <p:sp>
        <p:nvSpPr>
          <p:cNvPr id="6" name="Text Placeholder 5">
            <a:extLst>
              <a:ext uri="{FF2B5EF4-FFF2-40B4-BE49-F238E27FC236}">
                <a16:creationId xmlns:a16="http://schemas.microsoft.com/office/drawing/2014/main" id="{AC4617EE-1633-DDC2-2B9F-2BCEA944346D}"/>
              </a:ext>
            </a:extLst>
          </p:cNvPr>
          <p:cNvSpPr>
            <a:spLocks noGrp="1"/>
          </p:cNvSpPr>
          <p:nvPr>
            <p:ph type="body" sz="half" idx="16"/>
          </p:nvPr>
        </p:nvSpPr>
        <p:spPr>
          <a:xfrm>
            <a:off x="3408472" y="3202785"/>
            <a:ext cx="2326749" cy="2869878"/>
          </a:xfrm>
        </p:spPr>
        <p:txBody>
          <a:bodyPr/>
          <a:lstStyle/>
          <a:p>
            <a:endParaRPr lang="en-US"/>
          </a:p>
          <a:p>
            <a:endParaRPr lang="en-US"/>
          </a:p>
          <a:p>
            <a:endParaRPr lang="en-US"/>
          </a:p>
        </p:txBody>
      </p:sp>
      <p:sp>
        <p:nvSpPr>
          <p:cNvPr id="7" name="Text Placeholder 6">
            <a:extLst>
              <a:ext uri="{FF2B5EF4-FFF2-40B4-BE49-F238E27FC236}">
                <a16:creationId xmlns:a16="http://schemas.microsoft.com/office/drawing/2014/main" id="{CA7FC769-DB63-C44B-7041-D5F430B3379D}"/>
              </a:ext>
            </a:extLst>
          </p:cNvPr>
          <p:cNvSpPr>
            <a:spLocks noGrp="1"/>
          </p:cNvSpPr>
          <p:nvPr>
            <p:ph type="body" sz="quarter" idx="13"/>
          </p:nvPr>
        </p:nvSpPr>
        <p:spPr>
          <a:xfrm>
            <a:off x="5963820" y="2489201"/>
            <a:ext cx="2407046" cy="657962"/>
          </a:xfrm>
        </p:spPr>
        <p:txBody>
          <a:bodyPr/>
          <a:lstStyle/>
          <a:p>
            <a:endParaRPr lang="en-US" sz="1600" b="1">
              <a:solidFill>
                <a:schemeClr val="tx1"/>
              </a:solidFill>
            </a:endParaRPr>
          </a:p>
          <a:p>
            <a:endParaRPr lang="en-US" sz="1600" b="1">
              <a:solidFill>
                <a:schemeClr val="tx1"/>
              </a:solidFill>
            </a:endParaRPr>
          </a:p>
          <a:p>
            <a:endParaRPr lang="en-US" sz="1200" b="1">
              <a:solidFill>
                <a:schemeClr val="tx1"/>
              </a:solidFill>
            </a:endParaRPr>
          </a:p>
          <a:p>
            <a:endParaRPr lang="en-US" sz="1200" b="1">
              <a:solidFill>
                <a:schemeClr val="tx1"/>
              </a:solidFill>
            </a:endParaRPr>
          </a:p>
        </p:txBody>
      </p:sp>
      <p:sp>
        <p:nvSpPr>
          <p:cNvPr id="9" name="TextBox 8">
            <a:extLst>
              <a:ext uri="{FF2B5EF4-FFF2-40B4-BE49-F238E27FC236}">
                <a16:creationId xmlns:a16="http://schemas.microsoft.com/office/drawing/2014/main" id="{BB0F609B-8B31-1B60-90CE-D6E187B9E3D1}"/>
              </a:ext>
            </a:extLst>
          </p:cNvPr>
          <p:cNvSpPr txBox="1"/>
          <p:nvPr/>
        </p:nvSpPr>
        <p:spPr>
          <a:xfrm>
            <a:off x="878802" y="3159240"/>
            <a:ext cx="215362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600"/>
              <a:t>Counseling, family meetings and spiritual care for persons who are ill, those close to persons and caregivers</a:t>
            </a:r>
          </a:p>
          <a:p>
            <a:endParaRPr lang="en-US" sz="1600"/>
          </a:p>
          <a:p>
            <a:pPr marL="285750" indent="-285750">
              <a:buFont typeface="Wingdings"/>
              <a:buChar char="Ø"/>
            </a:pPr>
            <a:r>
              <a:rPr lang="en-US" sz="1600"/>
              <a:t>Advance directives and post death planning</a:t>
            </a:r>
          </a:p>
        </p:txBody>
      </p:sp>
      <p:sp>
        <p:nvSpPr>
          <p:cNvPr id="10" name="TextBox 9">
            <a:extLst>
              <a:ext uri="{FF2B5EF4-FFF2-40B4-BE49-F238E27FC236}">
                <a16:creationId xmlns:a16="http://schemas.microsoft.com/office/drawing/2014/main" id="{B5516A48-520B-0697-CE6E-2C17B58C18FF}"/>
              </a:ext>
            </a:extLst>
          </p:cNvPr>
          <p:cNvSpPr txBox="1"/>
          <p:nvPr/>
        </p:nvSpPr>
        <p:spPr>
          <a:xfrm>
            <a:off x="3459591" y="3148117"/>
            <a:ext cx="228155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Ø"/>
            </a:pPr>
            <a:r>
              <a:rPr lang="en-US" sz="1600"/>
              <a:t>Letters/</a:t>
            </a:r>
          </a:p>
          <a:p>
            <a:r>
              <a:rPr lang="en-US" sz="1600"/>
              <a:t>     Informational</a:t>
            </a:r>
          </a:p>
          <a:p>
            <a:r>
              <a:rPr lang="en-US" sz="1600"/>
              <a:t>     materials,  phone</a:t>
            </a:r>
          </a:p>
          <a:p>
            <a:r>
              <a:rPr lang="en-US" sz="1600"/>
              <a:t>     contact,           </a:t>
            </a:r>
          </a:p>
          <a:p>
            <a:r>
              <a:rPr lang="en-US" sz="1600"/>
              <a:t>     counseling and </a:t>
            </a:r>
          </a:p>
          <a:p>
            <a:r>
              <a:rPr lang="en-US" sz="1600"/>
              <a:t>     spiritual care </a:t>
            </a:r>
          </a:p>
          <a:p>
            <a:r>
              <a:rPr lang="en-US" sz="1600"/>
              <a:t>     sessions for those </a:t>
            </a:r>
          </a:p>
          <a:p>
            <a:r>
              <a:rPr lang="en-US" sz="1600"/>
              <a:t>     close to the </a:t>
            </a:r>
          </a:p>
          <a:p>
            <a:r>
              <a:rPr lang="en-US" sz="1600"/>
              <a:t>     Deceased</a:t>
            </a:r>
          </a:p>
          <a:p>
            <a:endParaRPr lang="en-US" sz="1600"/>
          </a:p>
          <a:p>
            <a:pPr marL="285750" indent="-285750">
              <a:buFont typeface="Wingdings"/>
              <a:buChar char="Ø"/>
            </a:pPr>
            <a:r>
              <a:rPr lang="en-US" sz="1600"/>
              <a:t>Planning/leading funeral &amp; memorial services</a:t>
            </a:r>
          </a:p>
        </p:txBody>
      </p:sp>
      <p:sp>
        <p:nvSpPr>
          <p:cNvPr id="11" name="TextBox 10">
            <a:extLst>
              <a:ext uri="{FF2B5EF4-FFF2-40B4-BE49-F238E27FC236}">
                <a16:creationId xmlns:a16="http://schemas.microsoft.com/office/drawing/2014/main" id="{7D247EAD-11D5-7940-6B6E-28EAB417E32F}"/>
              </a:ext>
            </a:extLst>
          </p:cNvPr>
          <p:cNvSpPr txBox="1"/>
          <p:nvPr/>
        </p:nvSpPr>
        <p:spPr>
          <a:xfrm>
            <a:off x="6351854" y="292563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BBC86716-4E46-CC61-5EF7-0EAB89C7D9A8}"/>
              </a:ext>
            </a:extLst>
          </p:cNvPr>
          <p:cNvSpPr txBox="1"/>
          <p:nvPr/>
        </p:nvSpPr>
        <p:spPr>
          <a:xfrm>
            <a:off x="5962510" y="256410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Community Grief Counseling &amp; Support</a:t>
            </a:r>
            <a:endParaRPr lang="en-US" b="1"/>
          </a:p>
        </p:txBody>
      </p:sp>
      <p:sp>
        <p:nvSpPr>
          <p:cNvPr id="13" name="TextBox 12">
            <a:extLst>
              <a:ext uri="{FF2B5EF4-FFF2-40B4-BE49-F238E27FC236}">
                <a16:creationId xmlns:a16="http://schemas.microsoft.com/office/drawing/2014/main" id="{24CAA1DB-69DA-C009-C07B-F8672914F14C}"/>
              </a:ext>
            </a:extLst>
          </p:cNvPr>
          <p:cNvSpPr txBox="1"/>
          <p:nvPr/>
        </p:nvSpPr>
        <p:spPr>
          <a:xfrm>
            <a:off x="6040379" y="3159241"/>
            <a:ext cx="274320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1400"/>
              <a:t>Up to 13 </a:t>
            </a:r>
            <a:r>
              <a:rPr lang="en-US" sz="1400" err="1"/>
              <a:t>mos</a:t>
            </a:r>
            <a:r>
              <a:rPr lang="en-US" sz="1400"/>
              <a:t>, open to all on MV who have experienced a death within previous 2 years</a:t>
            </a:r>
          </a:p>
          <a:p>
            <a:pPr marL="285750" indent="-285750">
              <a:buFont typeface="Wingdings"/>
              <a:buChar char="Ø"/>
            </a:pPr>
            <a:endParaRPr lang="en-US" sz="1400"/>
          </a:p>
          <a:p>
            <a:pPr marL="285750" indent="-285750">
              <a:buFont typeface="Wingdings"/>
              <a:buChar char="Ø"/>
            </a:pPr>
            <a:r>
              <a:rPr lang="en-US" sz="1400"/>
              <a:t>Grief support groups, general and specific</a:t>
            </a:r>
          </a:p>
          <a:p>
            <a:pPr marL="285750" indent="-285750">
              <a:buFont typeface="Wingdings"/>
              <a:buChar char="Ø"/>
            </a:pPr>
            <a:endParaRPr lang="en-US" sz="1400"/>
          </a:p>
          <a:p>
            <a:pPr marL="285750" indent="-285750">
              <a:buFont typeface="Wingdings"/>
              <a:buChar char="Ø"/>
            </a:pPr>
            <a:r>
              <a:rPr lang="en-US" sz="1400"/>
              <a:t>Community crisis response to calls from schools, hospital, MV agencies</a:t>
            </a:r>
          </a:p>
          <a:p>
            <a:pPr marL="285750" indent="-285750">
              <a:buFont typeface="Wingdings"/>
              <a:buChar char="Ø"/>
            </a:pPr>
            <a:endParaRPr lang="en-US" sz="1400"/>
          </a:p>
          <a:p>
            <a:pPr marL="285750" indent="-285750">
              <a:buFont typeface="Wingdings"/>
              <a:buChar char="Ø"/>
            </a:pPr>
            <a:r>
              <a:rPr lang="en-US" sz="1400"/>
              <a:t>Currently increasing capacity to support child and adolescent bereavement</a:t>
            </a:r>
          </a:p>
        </p:txBody>
      </p:sp>
    </p:spTree>
    <p:extLst>
      <p:ext uri="{BB962C8B-B14F-4D97-AF65-F5344CB8AC3E}">
        <p14:creationId xmlns:p14="http://schemas.microsoft.com/office/powerpoint/2010/main" val="41541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2055-2F9B-76E3-4A3E-18FB10605604}"/>
              </a:ext>
            </a:extLst>
          </p:cNvPr>
          <p:cNvSpPr>
            <a:spLocks noGrp="1"/>
          </p:cNvSpPr>
          <p:nvPr>
            <p:ph type="title"/>
          </p:nvPr>
        </p:nvSpPr>
        <p:spPr>
          <a:xfrm>
            <a:off x="1293160" y="927099"/>
            <a:ext cx="6343202" cy="709865"/>
          </a:xfrm>
        </p:spPr>
        <p:txBody>
          <a:bodyPr/>
          <a:lstStyle/>
          <a:p>
            <a:pPr algn="ctr"/>
            <a:r>
              <a:rPr lang="en-US" b="1">
                <a:solidFill>
                  <a:schemeClr val="bg1"/>
                </a:solidFill>
              </a:rPr>
              <a:t>THE HPCMV DIFFERENCE ON MARTHA’S VINEYARD</a:t>
            </a:r>
          </a:p>
        </p:txBody>
      </p:sp>
      <p:sp>
        <p:nvSpPr>
          <p:cNvPr id="4" name="TextBox 3">
            <a:extLst>
              <a:ext uri="{FF2B5EF4-FFF2-40B4-BE49-F238E27FC236}">
                <a16:creationId xmlns:a16="http://schemas.microsoft.com/office/drawing/2014/main" id="{0A868077-A49F-E2BC-2DC2-08FC239A8076}"/>
              </a:ext>
            </a:extLst>
          </p:cNvPr>
          <p:cNvSpPr txBox="1"/>
          <p:nvPr/>
        </p:nvSpPr>
        <p:spPr>
          <a:xfrm>
            <a:off x="508000" y="2164080"/>
            <a:ext cx="8107680" cy="5339923"/>
          </a:xfrm>
          <a:prstGeom prst="rect">
            <a:avLst/>
          </a:prstGeom>
          <a:noFill/>
        </p:spPr>
        <p:txBody>
          <a:bodyPr wrap="square" rtlCol="0">
            <a:spAutoFit/>
          </a:bodyPr>
          <a:lstStyle/>
          <a:p>
            <a:pPr marL="285750" indent="-285750">
              <a:buFont typeface="Wingdings" pitchFamily="2" charset="2"/>
              <a:buChar char="Ø"/>
            </a:pPr>
            <a:r>
              <a:rPr lang="en-US" sz="1350"/>
              <a:t>Independent Nonprofit Hospice with 41 years of experience serving the Martha’s Vineyard community</a:t>
            </a:r>
          </a:p>
          <a:p>
            <a:pPr marL="285750" indent="-285750">
              <a:buFont typeface="Wingdings" pitchFamily="2" charset="2"/>
              <a:buChar char="Ø"/>
            </a:pPr>
            <a:endParaRPr lang="en-US" sz="1350"/>
          </a:p>
          <a:p>
            <a:pPr marL="285750" indent="-285750">
              <a:buFont typeface="Wingdings" pitchFamily="2" charset="2"/>
              <a:buChar char="Ø"/>
            </a:pPr>
            <a:r>
              <a:rPr lang="en-US" sz="1350"/>
              <a:t>Serving all patients, including Medicare hospice patients and the only CHAP accredited hospice on the island</a:t>
            </a:r>
          </a:p>
          <a:p>
            <a:pPr marL="285750" indent="-285750">
              <a:buFont typeface="Wingdings" pitchFamily="2" charset="2"/>
              <a:buChar char="Ø"/>
            </a:pPr>
            <a:endParaRPr lang="en-US" sz="1350"/>
          </a:p>
          <a:p>
            <a:pPr marL="285750" indent="-285750">
              <a:buFont typeface="Wingdings" pitchFamily="2" charset="2"/>
              <a:buChar char="Ø"/>
            </a:pPr>
            <a:r>
              <a:rPr lang="en-US" sz="1350"/>
              <a:t>A robust on-island interdisciplinary team providing physical, emotional, social, and spiritual support by specially trained and certified staff</a:t>
            </a:r>
          </a:p>
          <a:p>
            <a:pPr marL="285750" indent="-285750">
              <a:buFont typeface="Wingdings" pitchFamily="2" charset="2"/>
              <a:buChar char="Ø"/>
            </a:pPr>
            <a:endParaRPr lang="en-US" sz="1300"/>
          </a:p>
          <a:p>
            <a:pPr marL="285750" indent="-285750">
              <a:buFont typeface="Wingdings" pitchFamily="2" charset="2"/>
              <a:buChar char="Ø"/>
            </a:pPr>
            <a:r>
              <a:rPr lang="en-US" sz="1350"/>
              <a:t>Hospice team on-call 24/7 with after hours and weekend availability for referrals</a:t>
            </a:r>
          </a:p>
          <a:p>
            <a:pPr marL="285750" indent="-285750">
              <a:buFont typeface="Wingdings" pitchFamily="2" charset="2"/>
              <a:buChar char="Ø"/>
            </a:pPr>
            <a:endParaRPr lang="en-US" sz="1350"/>
          </a:p>
          <a:p>
            <a:pPr marL="285750" indent="-285750">
              <a:buFont typeface="Wingdings" pitchFamily="2" charset="2"/>
              <a:buChar char="Ø"/>
            </a:pPr>
            <a:r>
              <a:rPr lang="en-US" sz="1350"/>
              <a:t>Individualized care plan for patients including general inpatient and respite care, if needed at MV Hospital</a:t>
            </a:r>
          </a:p>
          <a:p>
            <a:pPr marL="285750" indent="-285750">
              <a:buFont typeface="Wingdings" pitchFamily="2" charset="2"/>
              <a:buChar char="Ø"/>
            </a:pPr>
            <a:endParaRPr lang="en-US" sz="1350"/>
          </a:p>
          <a:p>
            <a:pPr marL="285750" indent="-285750">
              <a:buFont typeface="Wingdings" pitchFamily="2" charset="2"/>
              <a:buChar char="Ø"/>
            </a:pPr>
            <a:r>
              <a:rPr lang="en-US" sz="1350"/>
              <a:t>Comprehensive bereavement counseling and grief counseling by certified and licensed counselors offering group and individual counseling and memorial services</a:t>
            </a:r>
          </a:p>
          <a:p>
            <a:pPr marL="285750" indent="-285750">
              <a:buFont typeface="Wingdings" pitchFamily="2" charset="2"/>
              <a:buChar char="Ø"/>
            </a:pPr>
            <a:endParaRPr lang="en-US" sz="1350"/>
          </a:p>
          <a:p>
            <a:pPr marL="285750" indent="-285750">
              <a:buFont typeface="Wingdings" pitchFamily="2" charset="2"/>
              <a:buChar char="Ø"/>
            </a:pPr>
            <a:r>
              <a:rPr lang="en-US" sz="1350"/>
              <a:t>Enhanced services including pharmacy management through Delta Care Rx with Doctor of Pharmacy oversight, interpreter services in all languages, and full EMR system</a:t>
            </a:r>
          </a:p>
          <a:p>
            <a:pPr marL="285750" indent="-285750">
              <a:buFont typeface="Wingdings" pitchFamily="2" charset="2"/>
              <a:buChar char="Ø"/>
            </a:pPr>
            <a:endParaRPr lang="en-US" sz="1350"/>
          </a:p>
          <a:p>
            <a:pPr marL="285750" indent="-285750">
              <a:buFont typeface="Wingdings" pitchFamily="2" charset="2"/>
              <a:buChar char="Ø"/>
            </a:pPr>
            <a:r>
              <a:rPr lang="en-US" sz="1350"/>
              <a:t>Core of on-island volunteers supporting patients/families in variety of ways including vigil sittings, companionship, and errands.</a:t>
            </a:r>
          </a:p>
          <a:p>
            <a:pPr marL="285750" indent="-285750">
              <a:buFont typeface="Wingdings" pitchFamily="2" charset="2"/>
              <a:buChar char="Ø"/>
            </a:pPr>
            <a:endParaRPr lang="en-US" sz="1400"/>
          </a:p>
          <a:p>
            <a:pPr marL="285750" indent="-285750">
              <a:buFont typeface="Wingdings" pitchFamily="2" charset="2"/>
              <a:buChar char="Ø"/>
            </a:pPr>
            <a:endParaRPr lang="en-US" sz="1400"/>
          </a:p>
          <a:p>
            <a:pPr marL="285750" indent="-285750">
              <a:buFont typeface="Wingdings" pitchFamily="2" charset="2"/>
              <a:buChar char="Ø"/>
            </a:pPr>
            <a:endParaRPr lang="en-US" sz="1600"/>
          </a:p>
        </p:txBody>
      </p:sp>
    </p:spTree>
    <p:extLst>
      <p:ext uri="{BB962C8B-B14F-4D97-AF65-F5344CB8AC3E}">
        <p14:creationId xmlns:p14="http://schemas.microsoft.com/office/powerpoint/2010/main" val="411444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F64346-4379-14C4-4B5A-448D12ECD1B4}"/>
              </a:ext>
            </a:extLst>
          </p:cNvPr>
          <p:cNvSpPr>
            <a:spLocks noGrp="1"/>
          </p:cNvSpPr>
          <p:nvPr>
            <p:ph type="body" sz="half" idx="2"/>
          </p:nvPr>
        </p:nvSpPr>
        <p:spPr>
          <a:xfrm>
            <a:off x="1439780" y="5047548"/>
            <a:ext cx="6422003" cy="493712"/>
          </a:xfrm>
        </p:spPr>
        <p:txBody>
          <a:bodyPr>
            <a:noAutofit/>
          </a:bodyPr>
          <a:lstStyle/>
          <a:p>
            <a:pPr algn="ctr"/>
            <a:r>
              <a:rPr lang="en-US" sz="3200" b="1">
                <a:solidFill>
                  <a:schemeClr val="bg1"/>
                </a:solidFill>
              </a:rPr>
              <a:t>PRESENTATION KEY TAKE AWAYS</a:t>
            </a:r>
          </a:p>
        </p:txBody>
      </p:sp>
      <p:sp>
        <p:nvSpPr>
          <p:cNvPr id="7" name="TextBox 6">
            <a:extLst>
              <a:ext uri="{FF2B5EF4-FFF2-40B4-BE49-F238E27FC236}">
                <a16:creationId xmlns:a16="http://schemas.microsoft.com/office/drawing/2014/main" id="{DB2B18BE-2CCD-15E3-4905-E38B17D8FCA0}"/>
              </a:ext>
            </a:extLst>
          </p:cNvPr>
          <p:cNvSpPr txBox="1"/>
          <p:nvPr/>
        </p:nvSpPr>
        <p:spPr>
          <a:xfrm>
            <a:off x="564519" y="299693"/>
            <a:ext cx="4871111" cy="7909858"/>
          </a:xfrm>
          <a:prstGeom prst="rect">
            <a:avLst/>
          </a:prstGeom>
          <a:noFill/>
        </p:spPr>
        <p:txBody>
          <a:bodyPr wrap="square" lIns="91440" tIns="45720" rIns="91440" bIns="45720" rtlCol="0" anchor="t">
            <a:spAutoFit/>
          </a:bodyPr>
          <a:lstStyle/>
          <a:p>
            <a:pPr marL="342900" indent="-342900">
              <a:buAutoNum type="arabicPeriod"/>
            </a:pPr>
            <a:r>
              <a:rPr lang="en-US" sz="1400" b="1" i="1"/>
              <a:t>Learn about the Mission of Hospice and Palliative Care of Martha’s Vineyard (HPCMV).</a:t>
            </a:r>
          </a:p>
          <a:p>
            <a:pPr marL="342900" indent="-342900">
              <a:buAutoNum type="arabicPeriod"/>
            </a:pPr>
            <a:endParaRPr lang="en-US" sz="1400" b="1" i="1"/>
          </a:p>
          <a:p>
            <a:pPr marL="342900" indent="-342900">
              <a:buAutoNum type="arabicPeriod"/>
            </a:pPr>
            <a:r>
              <a:rPr lang="en-US" sz="1400" b="1" i="1"/>
              <a:t>Understand our three service lines, the differences between these services, and explore facts and misconceptions about care.</a:t>
            </a:r>
          </a:p>
          <a:p>
            <a:pPr marL="342900" indent="-342900">
              <a:buAutoNum type="arabicPeriod"/>
            </a:pPr>
            <a:endParaRPr lang="en-US" sz="1400" b="1" i="1"/>
          </a:p>
          <a:p>
            <a:pPr marL="342900" indent="-342900">
              <a:buAutoNum type="arabicPeriod"/>
            </a:pPr>
            <a:r>
              <a:rPr lang="en-US" sz="1400" b="1" i="1"/>
              <a:t>Recognize how Hospice and Palliative Care of Martha’s Vineyard has become the hometown program that residents have turned to for end-of-life care and counseling over our 41- year history on the island and how Medicare certification and accreditation enhances our delivery of services.</a:t>
            </a:r>
          </a:p>
          <a:p>
            <a:pPr marL="342900" indent="-342900">
              <a:buAutoNum type="arabicPeriod"/>
            </a:pPr>
            <a:endParaRPr lang="en-US" sz="1400" b="1" i="1"/>
          </a:p>
          <a:p>
            <a:pPr marL="342900" indent="-342900">
              <a:buAutoNum type="arabicPeriod"/>
            </a:pPr>
            <a:r>
              <a:rPr lang="en-US" sz="1400" b="1" i="1"/>
              <a:t>Become familiar with current strategic goals and how Martha’s Vineyard community support enhances and maximizes the level of care the team provides.</a:t>
            </a:r>
          </a:p>
          <a:p>
            <a:pPr marL="342900" indent="-342900">
              <a:buAutoNum type="arabicPeriod"/>
            </a:pPr>
            <a:endParaRPr lang="en-US" sz="1400" b="1" i="1"/>
          </a:p>
          <a:p>
            <a:pPr marL="342900" indent="-342900">
              <a:buAutoNum type="arabicPeriod"/>
            </a:pPr>
            <a:endParaRPr lang="en-US" sz="1600" i="1"/>
          </a:p>
          <a:p>
            <a:pPr marL="342900" indent="-342900">
              <a:buAutoNum type="arabicPeriod"/>
            </a:pPr>
            <a:endParaRPr lang="en-US" sz="1600" i="1"/>
          </a:p>
          <a:p>
            <a:pPr marL="342900" indent="-342900">
              <a:buAutoNum type="arabicPeriod"/>
            </a:pPr>
            <a:endParaRPr lang="en-US" sz="1600" i="1"/>
          </a:p>
          <a:p>
            <a:pPr marL="342900" indent="-342900">
              <a:buAutoNum type="arabicPeriod"/>
            </a:pPr>
            <a:endParaRPr lang="en-US" i="1"/>
          </a:p>
          <a:p>
            <a:pPr marL="342900" indent="-342900">
              <a:buAutoNum type="arabicPeriod"/>
            </a:pPr>
            <a:endParaRPr lang="en-US" i="1"/>
          </a:p>
          <a:p>
            <a:pPr marL="342900" indent="-342900">
              <a:buAutoNum type="arabicPeriod"/>
            </a:pPr>
            <a:endParaRPr lang="en-US" i="1"/>
          </a:p>
          <a:p>
            <a:endParaRPr lang="en-US" i="1"/>
          </a:p>
          <a:p>
            <a:endParaRPr lang="en-US"/>
          </a:p>
          <a:p>
            <a:endParaRPr lang="en-US"/>
          </a:p>
          <a:p>
            <a:pPr marL="342900" indent="-342900">
              <a:buAutoNum type="arabicPeriod"/>
            </a:pPr>
            <a:endParaRPr lang="en-US"/>
          </a:p>
          <a:p>
            <a:pPr marL="342900" indent="-342900">
              <a:buAutoNum type="arabicPeriod"/>
            </a:pPr>
            <a:endParaRPr lang="en-US"/>
          </a:p>
          <a:p>
            <a:pPr marL="342900" indent="-342900">
              <a:buAutoNum type="arabicPeriod"/>
            </a:pPr>
            <a:endParaRPr lang="en-US"/>
          </a:p>
          <a:p>
            <a:pPr marL="342900" indent="-342900">
              <a:buAutoNum type="arabicPeriod"/>
            </a:pPr>
            <a:endParaRPr lang="en-US"/>
          </a:p>
        </p:txBody>
      </p:sp>
      <p:pic>
        <p:nvPicPr>
          <p:cNvPr id="1026" name="Picture 2" descr="Hands holding home with heart inside. Shelter, Home care concept. Hands holding home with heart inside. Shelter, roof, hospice icon. Estate property sign. House care, insurance symbol. Outline style. Vector illustration hospice care stock illustrations">
            <a:hlinkClick r:id="rId2"/>
            <a:extLst>
              <a:ext uri="{FF2B5EF4-FFF2-40B4-BE49-F238E27FC236}">
                <a16:creationId xmlns:a16="http://schemas.microsoft.com/office/drawing/2014/main" id="{B15F6C96-3B29-41D3-C047-A6905F525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67" y="1191138"/>
            <a:ext cx="2842431" cy="287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6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A1CC-A9D0-310B-F6D1-A42A1485C206}"/>
              </a:ext>
            </a:extLst>
          </p:cNvPr>
          <p:cNvSpPr>
            <a:spLocks noGrp="1"/>
          </p:cNvSpPr>
          <p:nvPr>
            <p:ph type="title"/>
          </p:nvPr>
        </p:nvSpPr>
        <p:spPr/>
        <p:txBody>
          <a:bodyPr/>
          <a:lstStyle/>
          <a:p>
            <a:pPr algn="ctr"/>
            <a:r>
              <a:rPr lang="en-US" sz="3600" b="1">
                <a:solidFill>
                  <a:schemeClr val="bg1"/>
                </a:solidFill>
              </a:rPr>
              <a:t>ACCESSING OUR SERVICES</a:t>
            </a:r>
          </a:p>
        </p:txBody>
      </p:sp>
      <p:sp>
        <p:nvSpPr>
          <p:cNvPr id="4" name="TextBox 3">
            <a:extLst>
              <a:ext uri="{FF2B5EF4-FFF2-40B4-BE49-F238E27FC236}">
                <a16:creationId xmlns:a16="http://schemas.microsoft.com/office/drawing/2014/main" id="{BF31523B-1683-756A-ED46-88733046E053}"/>
              </a:ext>
            </a:extLst>
          </p:cNvPr>
          <p:cNvSpPr txBox="1"/>
          <p:nvPr/>
        </p:nvSpPr>
        <p:spPr>
          <a:xfrm>
            <a:off x="487680" y="2248160"/>
            <a:ext cx="8249920" cy="4801314"/>
          </a:xfrm>
          <a:prstGeom prst="rect">
            <a:avLst/>
          </a:prstGeom>
          <a:noFill/>
        </p:spPr>
        <p:txBody>
          <a:bodyPr wrap="square" rtlCol="0">
            <a:spAutoFit/>
          </a:bodyPr>
          <a:lstStyle/>
          <a:p>
            <a:pPr marL="285750" indent="-285750">
              <a:buFont typeface="Wingdings" pitchFamily="2" charset="2"/>
              <a:buChar char="Ø"/>
            </a:pPr>
            <a:r>
              <a:rPr lang="en-US" sz="1200"/>
              <a:t>Anyone can call our office directly to inquire about services – loved one, health care professional, friend, neighbor, for example. 508-693-0189 (24/7 availability)</a:t>
            </a:r>
          </a:p>
          <a:p>
            <a:pPr marL="285750" indent="-285750">
              <a:buFont typeface="Wingdings" pitchFamily="2" charset="2"/>
              <a:buChar char="Ø"/>
            </a:pPr>
            <a:endParaRPr lang="en-US" sz="1200"/>
          </a:p>
          <a:p>
            <a:pPr marL="285750" indent="-285750">
              <a:buFont typeface="Wingdings" pitchFamily="2" charset="2"/>
              <a:buChar char="Ø"/>
            </a:pPr>
            <a:r>
              <a:rPr lang="en-US" sz="1200"/>
              <a:t>After gathering information, we call the individual’s primary care physician to ascertain if the diagnosis meets hospice eligibility criteria to become a hospice patient.</a:t>
            </a:r>
          </a:p>
          <a:p>
            <a:pPr marL="285750" indent="-285750">
              <a:buFont typeface="Wingdings" pitchFamily="2" charset="2"/>
              <a:buChar char="Ø"/>
            </a:pPr>
            <a:endParaRPr lang="en-US" sz="1200"/>
          </a:p>
          <a:p>
            <a:pPr marL="285750" indent="-285750">
              <a:buFont typeface="Wingdings" pitchFamily="2" charset="2"/>
              <a:buChar char="Ø"/>
            </a:pPr>
            <a:r>
              <a:rPr lang="en-US" sz="1200"/>
              <a:t>Upon confirmation of a primary diagnosis for hospice care, if the individual and family wants a consultation, we schedule one and determine if hospice is right for them.</a:t>
            </a:r>
          </a:p>
          <a:p>
            <a:pPr marL="285750" indent="-285750">
              <a:buFont typeface="Wingdings" pitchFamily="2" charset="2"/>
              <a:buChar char="Ø"/>
            </a:pPr>
            <a:endParaRPr lang="en-US" sz="1200"/>
          </a:p>
          <a:p>
            <a:pPr marL="285750" indent="-285750">
              <a:buFont typeface="Wingdings" pitchFamily="2" charset="2"/>
              <a:buChar char="Ø"/>
            </a:pPr>
            <a:r>
              <a:rPr lang="en-US" sz="1200"/>
              <a:t>If the patient/family wants to elect hospice benefit, we admit the patient, he/she signs an informed consent which is followed by an initial and comprehensive assessment.</a:t>
            </a:r>
          </a:p>
          <a:p>
            <a:pPr marL="285750" indent="-285750">
              <a:buFont typeface="Wingdings" pitchFamily="2" charset="2"/>
              <a:buChar char="Ø"/>
            </a:pPr>
            <a:endParaRPr lang="en-US" sz="1200"/>
          </a:p>
          <a:p>
            <a:pPr marL="285750" indent="-285750">
              <a:buFont typeface="Wingdings" pitchFamily="2" charset="2"/>
              <a:buChar char="Ø"/>
            </a:pPr>
            <a:r>
              <a:rPr lang="en-US" sz="1200"/>
              <a:t>Individualized goals of care are established, and plan of care created. The full interdisciplinary team then moves forward in coordination of care.</a:t>
            </a:r>
          </a:p>
          <a:p>
            <a:pPr marL="285750" indent="-285750">
              <a:buFont typeface="Wingdings" pitchFamily="2" charset="2"/>
              <a:buChar char="Ø"/>
            </a:pPr>
            <a:endParaRPr lang="en-US" sz="1200"/>
          </a:p>
          <a:p>
            <a:pPr marL="285750" indent="-285750">
              <a:buFont typeface="Wingdings" pitchFamily="2" charset="2"/>
              <a:buChar char="Ø"/>
            </a:pPr>
            <a:r>
              <a:rPr lang="en-US" sz="1200"/>
              <a:t>If an individual does not meet hospice criteria, he/she is accessed for palliative care and/or referred to other community resources. A plan of care is established for all palliative care patients and in collaboration with patient’s physicians/specialists.</a:t>
            </a:r>
          </a:p>
          <a:p>
            <a:pPr marL="285750" indent="-285750">
              <a:buFont typeface="Wingdings" pitchFamily="2" charset="2"/>
              <a:buChar char="Ø"/>
            </a:pPr>
            <a:endParaRPr lang="en-US" sz="1200"/>
          </a:p>
          <a:p>
            <a:pPr marL="285750" indent="-285750">
              <a:buFont typeface="Wingdings" pitchFamily="2" charset="2"/>
              <a:buChar char="Ø"/>
            </a:pPr>
            <a:r>
              <a:rPr lang="en-US" sz="1200"/>
              <a:t>Calls from community individuals needing bereavement services are referred directly to one of our counselors for assessment and follow-up. All hospice families automatically receive 13 months of bereavement follow-up (part of Medicare regulation) and community individuals receive counseling services at no charge based on their need and length of time required.</a:t>
            </a:r>
          </a:p>
          <a:p>
            <a:pPr marL="285750" indent="-285750">
              <a:buFont typeface="Wingdings" pitchFamily="2" charset="2"/>
              <a:buChar char="Ø"/>
            </a:pPr>
            <a:endParaRPr lang="en-US" sz="1200"/>
          </a:p>
          <a:p>
            <a:pPr marL="285750" indent="-285750">
              <a:buFont typeface="Wingdings" pitchFamily="2" charset="2"/>
              <a:buChar char="Ø"/>
            </a:pPr>
            <a:endParaRPr lang="en-US"/>
          </a:p>
        </p:txBody>
      </p:sp>
    </p:spTree>
    <p:extLst>
      <p:ext uri="{BB962C8B-B14F-4D97-AF65-F5344CB8AC3E}">
        <p14:creationId xmlns:p14="http://schemas.microsoft.com/office/powerpoint/2010/main" val="244044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6A3C9-B8AA-AC6D-3431-4BFDDD49CDE4}"/>
              </a:ext>
            </a:extLst>
          </p:cNvPr>
          <p:cNvSpPr>
            <a:spLocks noGrp="1"/>
          </p:cNvSpPr>
          <p:nvPr>
            <p:ph type="title"/>
          </p:nvPr>
        </p:nvSpPr>
        <p:spPr>
          <a:xfrm>
            <a:off x="1354121" y="922305"/>
            <a:ext cx="6423592" cy="714660"/>
          </a:xfrm>
        </p:spPr>
        <p:txBody>
          <a:bodyPr/>
          <a:lstStyle/>
          <a:p>
            <a:pPr algn="ctr"/>
            <a:r>
              <a:rPr lang="en-US" sz="3600" b="1"/>
              <a:t>OUR MAJOR ANNUAL FUNDRAISING EVENTS</a:t>
            </a:r>
          </a:p>
        </p:txBody>
      </p:sp>
      <p:sp>
        <p:nvSpPr>
          <p:cNvPr id="5" name="Text Placeholder 4">
            <a:extLst>
              <a:ext uri="{FF2B5EF4-FFF2-40B4-BE49-F238E27FC236}">
                <a16:creationId xmlns:a16="http://schemas.microsoft.com/office/drawing/2014/main" id="{12EA9781-AE1F-A686-B072-BCDBBD348C5B}"/>
              </a:ext>
            </a:extLst>
          </p:cNvPr>
          <p:cNvSpPr>
            <a:spLocks noGrp="1"/>
          </p:cNvSpPr>
          <p:nvPr>
            <p:ph type="body" idx="1"/>
          </p:nvPr>
        </p:nvSpPr>
        <p:spPr/>
        <p:txBody>
          <a:bodyPr/>
          <a:lstStyle/>
          <a:p>
            <a:pPr algn="ctr"/>
            <a:r>
              <a:rPr lang="en-US" b="1">
                <a:solidFill>
                  <a:schemeClr val="tx1"/>
                </a:solidFill>
              </a:rPr>
              <a:t>MEMORIAL DAY ROAD RACE</a:t>
            </a:r>
          </a:p>
        </p:txBody>
      </p:sp>
      <p:sp>
        <p:nvSpPr>
          <p:cNvPr id="6" name="Text Placeholder 5">
            <a:extLst>
              <a:ext uri="{FF2B5EF4-FFF2-40B4-BE49-F238E27FC236}">
                <a16:creationId xmlns:a16="http://schemas.microsoft.com/office/drawing/2014/main" id="{9D675C73-CCFB-434D-7522-F6696FC99C66}"/>
              </a:ext>
            </a:extLst>
          </p:cNvPr>
          <p:cNvSpPr>
            <a:spLocks noGrp="1"/>
          </p:cNvSpPr>
          <p:nvPr>
            <p:ph type="body" sz="quarter" idx="3"/>
          </p:nvPr>
        </p:nvSpPr>
        <p:spPr>
          <a:xfrm>
            <a:off x="3421482" y="2314388"/>
            <a:ext cx="2326750" cy="657962"/>
          </a:xfrm>
        </p:spPr>
        <p:txBody>
          <a:bodyPr/>
          <a:lstStyle/>
          <a:p>
            <a:pPr algn="ctr"/>
            <a:r>
              <a:rPr lang="en-US" b="1">
                <a:solidFill>
                  <a:schemeClr val="tx1"/>
                </a:solidFill>
              </a:rPr>
              <a:t>SUMMER SOIREE</a:t>
            </a:r>
          </a:p>
        </p:txBody>
      </p:sp>
      <p:sp>
        <p:nvSpPr>
          <p:cNvPr id="7" name="Text Placeholder 6">
            <a:extLst>
              <a:ext uri="{FF2B5EF4-FFF2-40B4-BE49-F238E27FC236}">
                <a16:creationId xmlns:a16="http://schemas.microsoft.com/office/drawing/2014/main" id="{6D057779-9067-E8DE-CADD-0AEAC1D7F49B}"/>
              </a:ext>
            </a:extLst>
          </p:cNvPr>
          <p:cNvSpPr>
            <a:spLocks noGrp="1"/>
          </p:cNvSpPr>
          <p:nvPr>
            <p:ph type="body" sz="quarter" idx="13"/>
          </p:nvPr>
        </p:nvSpPr>
        <p:spPr>
          <a:xfrm>
            <a:off x="6192420" y="2489200"/>
            <a:ext cx="2313740" cy="657962"/>
          </a:xfrm>
        </p:spPr>
        <p:txBody>
          <a:bodyPr/>
          <a:lstStyle/>
          <a:p>
            <a:pPr algn="ctr"/>
            <a:r>
              <a:rPr lang="en-US" b="1">
                <a:solidFill>
                  <a:schemeClr val="tx1"/>
                </a:solidFill>
              </a:rPr>
              <a:t>GOLF TOURNAMENT</a:t>
            </a:r>
          </a:p>
        </p:txBody>
      </p:sp>
      <p:sp>
        <p:nvSpPr>
          <p:cNvPr id="11" name="TextBox 10">
            <a:extLst>
              <a:ext uri="{FF2B5EF4-FFF2-40B4-BE49-F238E27FC236}">
                <a16:creationId xmlns:a16="http://schemas.microsoft.com/office/drawing/2014/main" id="{7602EBFC-7FF0-3104-E11D-354E80DFD24E}"/>
              </a:ext>
            </a:extLst>
          </p:cNvPr>
          <p:cNvSpPr txBox="1"/>
          <p:nvPr/>
        </p:nvSpPr>
        <p:spPr>
          <a:xfrm>
            <a:off x="873760" y="6061370"/>
            <a:ext cx="7403800" cy="646331"/>
          </a:xfrm>
          <a:prstGeom prst="rect">
            <a:avLst/>
          </a:prstGeom>
          <a:noFill/>
        </p:spPr>
        <p:txBody>
          <a:bodyPr wrap="square" rtlCol="0">
            <a:spAutoFit/>
          </a:bodyPr>
          <a:lstStyle/>
          <a:p>
            <a:r>
              <a:rPr lang="en-US" b="1"/>
              <a:t>HPCMV relies heavily upon philanthropic support. Other events, special appeals, and memorial donations contribute to services.</a:t>
            </a:r>
          </a:p>
        </p:txBody>
      </p:sp>
      <p:pic>
        <p:nvPicPr>
          <p:cNvPr id="12" name="Picture 11" descr="A picture containing sky, outdoor, road&#10;&#10;Description automatically generated">
            <a:extLst>
              <a:ext uri="{FF2B5EF4-FFF2-40B4-BE49-F238E27FC236}">
                <a16:creationId xmlns:a16="http://schemas.microsoft.com/office/drawing/2014/main" id="{6A45B824-7AE3-4A63-96D4-9482C6DE35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99" t="42069"/>
          <a:stretch/>
        </p:blipFill>
        <p:spPr>
          <a:xfrm>
            <a:off x="470573" y="3429000"/>
            <a:ext cx="2511869" cy="2506695"/>
          </a:xfrm>
          <a:prstGeom prst="rect">
            <a:avLst/>
          </a:prstGeom>
        </p:spPr>
      </p:pic>
      <p:pic>
        <p:nvPicPr>
          <p:cNvPr id="3" name="Picture 2" descr="A group of people sitting at a table under a tent&#10;&#10;Description automatically generated with medium confidence">
            <a:extLst>
              <a:ext uri="{FF2B5EF4-FFF2-40B4-BE49-F238E27FC236}">
                <a16:creationId xmlns:a16="http://schemas.microsoft.com/office/drawing/2014/main" id="{07BE4EB2-6954-4713-A526-B619EBE91B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36" t="33191"/>
          <a:stretch/>
        </p:blipFill>
        <p:spPr>
          <a:xfrm>
            <a:off x="3295188" y="3429001"/>
            <a:ext cx="2541457" cy="2506694"/>
          </a:xfrm>
          <a:prstGeom prst="rect">
            <a:avLst/>
          </a:prstGeom>
        </p:spPr>
      </p:pic>
      <p:pic>
        <p:nvPicPr>
          <p:cNvPr id="13" name="Picture 12">
            <a:extLst>
              <a:ext uri="{FF2B5EF4-FFF2-40B4-BE49-F238E27FC236}">
                <a16:creationId xmlns:a16="http://schemas.microsoft.com/office/drawing/2014/main" id="{E826476E-A88F-4215-BD5A-4009D276340B}"/>
              </a:ext>
            </a:extLst>
          </p:cNvPr>
          <p:cNvPicPr>
            <a:picLocks noChangeAspect="1"/>
          </p:cNvPicPr>
          <p:nvPr/>
        </p:nvPicPr>
        <p:blipFill rotWithShape="1">
          <a:blip r:embed="rId4"/>
          <a:srcRect r="11659" b="32378"/>
          <a:stretch/>
        </p:blipFill>
        <p:spPr>
          <a:xfrm>
            <a:off x="6097844" y="3429000"/>
            <a:ext cx="2541456" cy="2524063"/>
          </a:xfrm>
          <a:prstGeom prst="rect">
            <a:avLst/>
          </a:prstGeom>
        </p:spPr>
      </p:pic>
    </p:spTree>
    <p:extLst>
      <p:ext uri="{BB962C8B-B14F-4D97-AF65-F5344CB8AC3E}">
        <p14:creationId xmlns:p14="http://schemas.microsoft.com/office/powerpoint/2010/main" val="45819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79335E-C603-67B4-6419-51FE16CEA428}"/>
              </a:ext>
            </a:extLst>
          </p:cNvPr>
          <p:cNvSpPr>
            <a:spLocks noGrp="1"/>
          </p:cNvSpPr>
          <p:nvPr>
            <p:ph type="title"/>
          </p:nvPr>
        </p:nvSpPr>
        <p:spPr>
          <a:xfrm>
            <a:off x="1343961" y="922305"/>
            <a:ext cx="6423592" cy="714660"/>
          </a:xfrm>
        </p:spPr>
        <p:txBody>
          <a:bodyPr/>
          <a:lstStyle/>
          <a:p>
            <a:pPr algn="ctr"/>
            <a:r>
              <a:rPr lang="en-US" sz="3600" b="1">
                <a:solidFill>
                  <a:schemeClr val="bg1"/>
                </a:solidFill>
              </a:rPr>
              <a:t>STRATEGIC GOALS</a:t>
            </a:r>
          </a:p>
        </p:txBody>
      </p:sp>
      <p:sp>
        <p:nvSpPr>
          <p:cNvPr id="3" name="Content Placeholder 2">
            <a:extLst>
              <a:ext uri="{FF2B5EF4-FFF2-40B4-BE49-F238E27FC236}">
                <a16:creationId xmlns:a16="http://schemas.microsoft.com/office/drawing/2014/main" id="{235BCDB2-D81F-33B7-862A-EA70395035A2}"/>
              </a:ext>
            </a:extLst>
          </p:cNvPr>
          <p:cNvSpPr>
            <a:spLocks noGrp="1"/>
          </p:cNvSpPr>
          <p:nvPr>
            <p:ph type="body" idx="1"/>
          </p:nvPr>
        </p:nvSpPr>
        <p:spPr/>
        <p:txBody>
          <a:bodyPr/>
          <a:lstStyle/>
          <a:p>
            <a:pPr algn="ctr"/>
            <a:r>
              <a:rPr lang="en-US" sz="1800" b="1">
                <a:solidFill>
                  <a:schemeClr val="tx1"/>
                </a:solidFill>
              </a:rPr>
              <a:t>GROWTH</a:t>
            </a:r>
          </a:p>
        </p:txBody>
      </p:sp>
      <p:sp>
        <p:nvSpPr>
          <p:cNvPr id="7" name="Text Placeholder 6">
            <a:extLst>
              <a:ext uri="{FF2B5EF4-FFF2-40B4-BE49-F238E27FC236}">
                <a16:creationId xmlns:a16="http://schemas.microsoft.com/office/drawing/2014/main" id="{B492C263-7352-1016-FAEB-01FF59B249B9}"/>
              </a:ext>
            </a:extLst>
          </p:cNvPr>
          <p:cNvSpPr>
            <a:spLocks noGrp="1"/>
          </p:cNvSpPr>
          <p:nvPr>
            <p:ph type="body" sz="half" idx="15"/>
          </p:nvPr>
        </p:nvSpPr>
        <p:spPr>
          <a:xfrm>
            <a:off x="866440" y="3065878"/>
            <a:ext cx="2313432" cy="3285173"/>
          </a:xfrm>
        </p:spPr>
        <p:txBody>
          <a:bodyPr>
            <a:normAutofit/>
          </a:bodyPr>
          <a:lstStyle/>
          <a:p>
            <a:endParaRPr lang="en-US"/>
          </a:p>
          <a:p>
            <a:r>
              <a:rPr lang="en-US" sz="1800"/>
              <a:t>*</a:t>
            </a:r>
            <a:r>
              <a:rPr lang="en-US" sz="1600"/>
              <a:t>Growing our patient census and recruiting staff to access anyone on Martha’s Vineyard needing hospice, palliative care services, and grief support</a:t>
            </a:r>
          </a:p>
          <a:p>
            <a:r>
              <a:rPr lang="en-US" sz="1600"/>
              <a:t>*Identifying larger office space</a:t>
            </a:r>
          </a:p>
          <a:p>
            <a:endParaRPr lang="en-US" sz="1600"/>
          </a:p>
        </p:txBody>
      </p:sp>
      <p:sp>
        <p:nvSpPr>
          <p:cNvPr id="5" name="Text Placeholder 4">
            <a:extLst>
              <a:ext uri="{FF2B5EF4-FFF2-40B4-BE49-F238E27FC236}">
                <a16:creationId xmlns:a16="http://schemas.microsoft.com/office/drawing/2014/main" id="{5C024A54-5EAB-B140-C5B2-7A6AEAD326D9}"/>
              </a:ext>
            </a:extLst>
          </p:cNvPr>
          <p:cNvSpPr>
            <a:spLocks noGrp="1"/>
          </p:cNvSpPr>
          <p:nvPr>
            <p:ph type="body" sz="quarter" idx="3"/>
          </p:nvPr>
        </p:nvSpPr>
        <p:spPr/>
        <p:txBody>
          <a:bodyPr/>
          <a:lstStyle/>
          <a:p>
            <a:pPr algn="ctr"/>
            <a:r>
              <a:rPr lang="en-US" sz="1800" b="1">
                <a:solidFill>
                  <a:schemeClr val="tx1"/>
                </a:solidFill>
              </a:rPr>
              <a:t>IMPACT</a:t>
            </a:r>
          </a:p>
        </p:txBody>
      </p:sp>
      <p:sp>
        <p:nvSpPr>
          <p:cNvPr id="8" name="Text Placeholder 7">
            <a:extLst>
              <a:ext uri="{FF2B5EF4-FFF2-40B4-BE49-F238E27FC236}">
                <a16:creationId xmlns:a16="http://schemas.microsoft.com/office/drawing/2014/main" id="{9C03DBDB-0997-AE0C-43FA-4886DF0AD644}"/>
              </a:ext>
            </a:extLst>
          </p:cNvPr>
          <p:cNvSpPr>
            <a:spLocks noGrp="1"/>
          </p:cNvSpPr>
          <p:nvPr>
            <p:ph type="body" sz="half" idx="16"/>
          </p:nvPr>
        </p:nvSpPr>
        <p:spPr>
          <a:xfrm>
            <a:off x="3408472" y="3061004"/>
            <a:ext cx="2326749" cy="3820442"/>
          </a:xfrm>
        </p:spPr>
        <p:txBody>
          <a:bodyPr>
            <a:normAutofit fontScale="25000" lnSpcReduction="20000"/>
          </a:bodyPr>
          <a:lstStyle/>
          <a:p>
            <a:endParaRPr lang="en-US"/>
          </a:p>
          <a:p>
            <a:r>
              <a:rPr lang="en-US" sz="4400"/>
              <a:t>*Utilizing grants to align focus areas including </a:t>
            </a:r>
          </a:p>
          <a:p>
            <a:pPr marL="342900" indent="-342900">
              <a:buFont typeface="Courier New" panose="02070309020205020404" pitchFamily="49" charset="0"/>
              <a:buChar char="o"/>
            </a:pPr>
            <a:r>
              <a:rPr lang="en-US" sz="4400"/>
              <a:t>palliative care expansion;</a:t>
            </a:r>
          </a:p>
          <a:p>
            <a:pPr marL="342900" indent="-342900">
              <a:buFont typeface="Courier New" panose="02070309020205020404" pitchFamily="49" charset="0"/>
              <a:buChar char="o"/>
            </a:pPr>
            <a:r>
              <a:rPr lang="en-US" sz="4400"/>
              <a:t>multiple methods of communication about our services; </a:t>
            </a:r>
          </a:p>
          <a:p>
            <a:pPr marL="342900" indent="-342900">
              <a:buFont typeface="Courier New" panose="02070309020205020404" pitchFamily="49" charset="0"/>
              <a:buChar char="o"/>
            </a:pPr>
            <a:r>
              <a:rPr lang="en-US" sz="4400"/>
              <a:t>adding children’s grief counseling; and</a:t>
            </a:r>
          </a:p>
          <a:p>
            <a:pPr marL="342900" indent="-342900">
              <a:buFont typeface="Courier New" panose="02070309020205020404" pitchFamily="49" charset="0"/>
              <a:buChar char="o"/>
            </a:pPr>
            <a:r>
              <a:rPr lang="en-US" sz="4400"/>
              <a:t>supporting respite  care for patients/caregiver and staff.</a:t>
            </a:r>
          </a:p>
          <a:p>
            <a:r>
              <a:rPr lang="en-US" sz="4400"/>
              <a:t>          Massage therapy                  </a:t>
            </a:r>
          </a:p>
          <a:p>
            <a:r>
              <a:rPr lang="en-US" sz="4400"/>
              <a:t>          program is available for </a:t>
            </a:r>
          </a:p>
          <a:p>
            <a:r>
              <a:rPr lang="en-US" sz="4400"/>
              <a:t>          patients/caregivers and  </a:t>
            </a:r>
          </a:p>
          <a:p>
            <a:r>
              <a:rPr lang="en-US" sz="4400"/>
              <a:t>          staff</a:t>
            </a:r>
          </a:p>
          <a:p>
            <a:pPr marL="342900" indent="-342900">
              <a:buFont typeface="Courier New" panose="02070309020205020404" pitchFamily="49" charset="0"/>
              <a:buChar char="o"/>
            </a:pPr>
            <a:endParaRPr lang="en-US" sz="2100"/>
          </a:p>
        </p:txBody>
      </p:sp>
      <p:sp>
        <p:nvSpPr>
          <p:cNvPr id="6" name="Text Placeholder 5">
            <a:extLst>
              <a:ext uri="{FF2B5EF4-FFF2-40B4-BE49-F238E27FC236}">
                <a16:creationId xmlns:a16="http://schemas.microsoft.com/office/drawing/2014/main" id="{9F11EC75-C104-97D2-6756-6A5750739B42}"/>
              </a:ext>
            </a:extLst>
          </p:cNvPr>
          <p:cNvSpPr>
            <a:spLocks noGrp="1"/>
          </p:cNvSpPr>
          <p:nvPr>
            <p:ph type="body" sz="quarter" idx="13"/>
          </p:nvPr>
        </p:nvSpPr>
        <p:spPr>
          <a:xfrm>
            <a:off x="5963820" y="2500924"/>
            <a:ext cx="2313740" cy="657962"/>
          </a:xfrm>
        </p:spPr>
        <p:txBody>
          <a:bodyPr/>
          <a:lstStyle/>
          <a:p>
            <a:pPr algn="ctr"/>
            <a:r>
              <a:rPr lang="en-US" sz="1800" b="1">
                <a:solidFill>
                  <a:schemeClr val="tx1"/>
                </a:solidFill>
              </a:rPr>
              <a:t>LEADERSHIP</a:t>
            </a:r>
          </a:p>
        </p:txBody>
      </p:sp>
      <p:sp>
        <p:nvSpPr>
          <p:cNvPr id="9" name="Text Placeholder 8">
            <a:extLst>
              <a:ext uri="{FF2B5EF4-FFF2-40B4-BE49-F238E27FC236}">
                <a16:creationId xmlns:a16="http://schemas.microsoft.com/office/drawing/2014/main" id="{04BB332C-A950-B6BE-8D31-963C7D938A86}"/>
              </a:ext>
            </a:extLst>
          </p:cNvPr>
          <p:cNvSpPr>
            <a:spLocks noGrp="1"/>
          </p:cNvSpPr>
          <p:nvPr>
            <p:ph type="body" sz="half" idx="17"/>
          </p:nvPr>
        </p:nvSpPr>
        <p:spPr>
          <a:xfrm>
            <a:off x="5963821" y="3165801"/>
            <a:ext cx="2313740" cy="2888366"/>
          </a:xfrm>
        </p:spPr>
        <p:txBody>
          <a:bodyPr>
            <a:normAutofit fontScale="77500" lnSpcReduction="20000"/>
          </a:bodyPr>
          <a:lstStyle/>
          <a:p>
            <a:endParaRPr lang="en-US"/>
          </a:p>
          <a:p>
            <a:r>
              <a:rPr lang="en-US" sz="1800"/>
              <a:t>*</a:t>
            </a:r>
            <a:r>
              <a:rPr lang="en-US" sz="2100"/>
              <a:t>Enhancing Governance and Board Engagement</a:t>
            </a:r>
          </a:p>
          <a:p>
            <a:r>
              <a:rPr lang="en-US" sz="2100"/>
              <a:t>*Augmenting culture of advancement/ philanthropy/donor base</a:t>
            </a:r>
          </a:p>
          <a:p>
            <a:r>
              <a:rPr lang="en-US" sz="2100"/>
              <a:t>*Supporting resilience and mental well-being in the workplace</a:t>
            </a:r>
            <a:endParaRPr lang="en-US" sz="1800"/>
          </a:p>
          <a:p>
            <a:endParaRPr lang="en-US" sz="1800"/>
          </a:p>
          <a:p>
            <a:endParaRPr lang="en-US" sz="1800"/>
          </a:p>
        </p:txBody>
      </p:sp>
    </p:spTree>
    <p:extLst>
      <p:ext uri="{BB962C8B-B14F-4D97-AF65-F5344CB8AC3E}">
        <p14:creationId xmlns:p14="http://schemas.microsoft.com/office/powerpoint/2010/main" val="271637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6F67-D540-7CFD-85F5-BE345513EC36}"/>
              </a:ext>
            </a:extLst>
          </p:cNvPr>
          <p:cNvSpPr>
            <a:spLocks noGrp="1"/>
          </p:cNvSpPr>
          <p:nvPr>
            <p:ph type="title"/>
          </p:nvPr>
        </p:nvSpPr>
        <p:spPr>
          <a:xfrm>
            <a:off x="1364280" y="927099"/>
            <a:ext cx="6343202" cy="709865"/>
          </a:xfrm>
        </p:spPr>
        <p:txBody>
          <a:bodyPr/>
          <a:lstStyle/>
          <a:p>
            <a:pPr algn="ctr"/>
            <a:r>
              <a:rPr lang="en-US" sz="3600" b="1"/>
              <a:t>SOME ONLINE RESOURCES</a:t>
            </a:r>
          </a:p>
        </p:txBody>
      </p:sp>
      <p:sp>
        <p:nvSpPr>
          <p:cNvPr id="4" name="TextBox 3">
            <a:extLst>
              <a:ext uri="{FF2B5EF4-FFF2-40B4-BE49-F238E27FC236}">
                <a16:creationId xmlns:a16="http://schemas.microsoft.com/office/drawing/2014/main" id="{DDC0EA2C-AB70-16A3-B512-7AED54CFFFD0}"/>
              </a:ext>
            </a:extLst>
          </p:cNvPr>
          <p:cNvSpPr txBox="1"/>
          <p:nvPr/>
        </p:nvSpPr>
        <p:spPr>
          <a:xfrm>
            <a:off x="650240" y="2235200"/>
            <a:ext cx="7863840" cy="5355312"/>
          </a:xfrm>
          <a:prstGeom prst="rect">
            <a:avLst/>
          </a:prstGeom>
          <a:noFill/>
        </p:spPr>
        <p:txBody>
          <a:bodyPr wrap="square" rtlCol="0">
            <a:spAutoFit/>
          </a:bodyPr>
          <a:lstStyle/>
          <a:p>
            <a:pPr marL="285750" indent="-285750">
              <a:buFont typeface="Wingdings" pitchFamily="2" charset="2"/>
              <a:buChar char="Ø"/>
            </a:pPr>
            <a:r>
              <a:rPr lang="en-US"/>
              <a:t>National Hospice and Palliative Care Organization’s </a:t>
            </a:r>
            <a:r>
              <a:rPr lang="en-US" err="1"/>
              <a:t>CaringInfo</a:t>
            </a:r>
            <a:r>
              <a:rPr lang="en-US"/>
              <a:t> website offers some useful resources with free materials </a:t>
            </a:r>
            <a:r>
              <a:rPr lang="en-US" b="1">
                <a:solidFill>
                  <a:srgbClr val="7030A0"/>
                </a:solidFill>
                <a:hlinkClick r:id="rId2">
                  <a:extLst>
                    <a:ext uri="{A12FA001-AC4F-418D-AE19-62706E023703}">
                      <ahyp:hlinkClr xmlns:ahyp="http://schemas.microsoft.com/office/drawing/2018/hyperlinkcolor" val="tx"/>
                    </a:ext>
                  </a:extLst>
                </a:hlinkClick>
              </a:rPr>
              <a:t>www.CaringInfo.org</a:t>
            </a:r>
            <a:r>
              <a:rPr lang="en-US" b="1"/>
              <a:t> </a:t>
            </a:r>
            <a:r>
              <a:rPr lang="en-US"/>
              <a:t>– with information and tools to help people facing serious illness, including help with advance care planning, caregiving, and grief.</a:t>
            </a:r>
          </a:p>
          <a:p>
            <a:pPr marL="285750" indent="-285750">
              <a:buFont typeface="Wingdings" pitchFamily="2" charset="2"/>
              <a:buChar char="Ø"/>
            </a:pPr>
            <a:endParaRPr lang="en-US"/>
          </a:p>
          <a:p>
            <a:pPr marL="285750" indent="-285750">
              <a:buFont typeface="Wingdings" pitchFamily="2" charset="2"/>
              <a:buChar char="Ø"/>
            </a:pPr>
            <a:r>
              <a:rPr lang="en-US"/>
              <a:t>Center for Advanced Palliative Care (CAPC) –</a:t>
            </a:r>
            <a:r>
              <a:rPr lang="en-US" b="1" err="1">
                <a:solidFill>
                  <a:srgbClr val="7030A0"/>
                </a:solidFill>
              </a:rPr>
              <a:t>GetPalliativeCare.org</a:t>
            </a:r>
            <a:r>
              <a:rPr lang="en-US" b="1">
                <a:solidFill>
                  <a:srgbClr val="7030A0"/>
                </a:solidFill>
              </a:rPr>
              <a:t> </a:t>
            </a:r>
            <a:r>
              <a:rPr lang="en-US"/>
              <a:t>- articles, patient/family handouts, blogs, podcasts, provider directory</a:t>
            </a:r>
          </a:p>
          <a:p>
            <a:pPr marL="285750" indent="-285750">
              <a:buFont typeface="Wingdings" pitchFamily="2" charset="2"/>
              <a:buChar char="Ø"/>
            </a:pPr>
            <a:endParaRPr lang="en-US"/>
          </a:p>
          <a:p>
            <a:pPr marL="285750" indent="-285750">
              <a:buFont typeface="Wingdings" pitchFamily="2" charset="2"/>
              <a:buChar char="Ø"/>
            </a:pPr>
            <a:r>
              <a:rPr lang="en-US"/>
              <a:t>Hospice and Palliative Care Federation of Massachusetts – </a:t>
            </a:r>
          </a:p>
          <a:p>
            <a:r>
              <a:rPr lang="en-US"/>
              <a:t>     </a:t>
            </a:r>
            <a:r>
              <a:rPr lang="en-US" b="1">
                <a:solidFill>
                  <a:srgbClr val="7030A0"/>
                </a:solidFill>
                <a:hlinkClick r:id="rId3">
                  <a:extLst>
                    <a:ext uri="{A12FA001-AC4F-418D-AE19-62706E023703}">
                      <ahyp:hlinkClr xmlns:ahyp="http://schemas.microsoft.com/office/drawing/2018/hyperlinkcolor" val="tx"/>
                    </a:ext>
                  </a:extLst>
                </a:hlinkClick>
              </a:rPr>
              <a:t>www.hospicefed.org</a:t>
            </a:r>
            <a:r>
              <a:rPr lang="en-US">
                <a:solidFill>
                  <a:srgbClr val="7030A0"/>
                </a:solidFill>
              </a:rPr>
              <a:t> </a:t>
            </a:r>
            <a:r>
              <a:rPr lang="en-US"/>
              <a:t>– professional and consumer resources, </a:t>
            </a:r>
          </a:p>
          <a:p>
            <a:r>
              <a:rPr lang="en-US"/>
              <a:t>     veteran info, and provider directory</a:t>
            </a:r>
          </a:p>
          <a:p>
            <a:endParaRPr lang="en-US"/>
          </a:p>
          <a:p>
            <a:pPr marL="285750" indent="-285750">
              <a:buFont typeface="Wingdings" pitchFamily="2" charset="2"/>
              <a:buChar char="Ø"/>
            </a:pPr>
            <a:r>
              <a:rPr lang="en-US"/>
              <a:t>Hospice and Palliative Care of Martha’s Vineyard – </a:t>
            </a:r>
            <a:r>
              <a:rPr lang="en-US" b="1" err="1">
                <a:solidFill>
                  <a:srgbClr val="7030A0"/>
                </a:solidFill>
              </a:rPr>
              <a:t>www.hospiceofmv.org</a:t>
            </a:r>
            <a:endParaRPr lang="en-US" b="1">
              <a:solidFill>
                <a:srgbClr val="7030A0"/>
              </a:solidFill>
            </a:endParaRPr>
          </a:p>
          <a:p>
            <a:pPr marL="285750" indent="-285750">
              <a:buFont typeface="Wingdings" pitchFamily="2" charset="2"/>
              <a:buChar char="Ø"/>
            </a:pPr>
            <a:endParaRPr lang="en-US" b="1">
              <a:solidFill>
                <a:srgbClr val="7030A0"/>
              </a:solidFill>
            </a:endParaRPr>
          </a:p>
          <a:p>
            <a:pPr marL="285750" indent="-285750">
              <a:buFont typeface="Wingdings" pitchFamily="2" charset="2"/>
              <a:buChar char="Ø"/>
            </a:pPr>
            <a:endParaRPr lang="en-US"/>
          </a:p>
          <a:p>
            <a:pPr marL="285750" indent="-285750">
              <a:buFont typeface="Arial" panose="020B0604020202020204" pitchFamily="34" charset="0"/>
              <a:buChar char="•"/>
            </a:pPr>
            <a:endParaRPr lang="en-US">
              <a:solidFill>
                <a:schemeClr val="bg1"/>
              </a:solidFill>
              <a:highlight>
                <a:srgbClr val="0000FF"/>
              </a:highlight>
            </a:endParaRPr>
          </a:p>
        </p:txBody>
      </p:sp>
    </p:spTree>
    <p:extLst>
      <p:ext uri="{BB962C8B-B14F-4D97-AF65-F5344CB8AC3E}">
        <p14:creationId xmlns:p14="http://schemas.microsoft.com/office/powerpoint/2010/main" val="170215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9B5F-C33E-4465-B88B-EA8A8640C610}"/>
              </a:ext>
            </a:extLst>
          </p:cNvPr>
          <p:cNvSpPr>
            <a:spLocks noGrp="1"/>
          </p:cNvSpPr>
          <p:nvPr>
            <p:ph type="title"/>
          </p:nvPr>
        </p:nvSpPr>
        <p:spPr>
          <a:xfrm>
            <a:off x="524785" y="1043279"/>
            <a:ext cx="5297791" cy="869400"/>
          </a:xfrm>
        </p:spPr>
        <p:txBody>
          <a:bodyPr vert="horz" lIns="68580" tIns="34290" rIns="68580" bIns="34290" rtlCol="0" anchor="ctr">
            <a:normAutofit/>
          </a:bodyPr>
          <a:lstStyle/>
          <a:p>
            <a:r>
              <a:rPr lang="en-US" sz="3000">
                <a:solidFill>
                  <a:srgbClr val="FFFFFF"/>
                </a:solidFill>
              </a:rPr>
              <a:t>Questions</a:t>
            </a:r>
          </a:p>
        </p:txBody>
      </p:sp>
      <p:pic>
        <p:nvPicPr>
          <p:cNvPr id="7" name="Graphic 6" descr="Questions">
            <a:extLst>
              <a:ext uri="{FF2B5EF4-FFF2-40B4-BE49-F238E27FC236}">
                <a16:creationId xmlns:a16="http://schemas.microsoft.com/office/drawing/2014/main" id="{B34BC260-D101-4E48-BBBE-234128EC6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2439" y="2331970"/>
            <a:ext cx="3339120" cy="3339120"/>
          </a:xfrm>
          <a:prstGeom prst="rect">
            <a:avLst/>
          </a:prstGeom>
        </p:spPr>
      </p:pic>
    </p:spTree>
    <p:extLst>
      <p:ext uri="{BB962C8B-B14F-4D97-AF65-F5344CB8AC3E}">
        <p14:creationId xmlns:p14="http://schemas.microsoft.com/office/powerpoint/2010/main" val="70364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8389-FD4B-E34B-C825-D134074A7239}"/>
              </a:ext>
            </a:extLst>
          </p:cNvPr>
          <p:cNvSpPr>
            <a:spLocks noGrp="1"/>
          </p:cNvSpPr>
          <p:nvPr>
            <p:ph type="title"/>
          </p:nvPr>
        </p:nvSpPr>
        <p:spPr/>
        <p:txBody>
          <a:bodyPr/>
          <a:lstStyle/>
          <a:p>
            <a:r>
              <a:rPr lang="en-US" b="1"/>
              <a:t>OUR MISSION</a:t>
            </a:r>
          </a:p>
        </p:txBody>
      </p:sp>
      <p:sp>
        <p:nvSpPr>
          <p:cNvPr id="3" name="Content Placeholder 2">
            <a:extLst>
              <a:ext uri="{FF2B5EF4-FFF2-40B4-BE49-F238E27FC236}">
                <a16:creationId xmlns:a16="http://schemas.microsoft.com/office/drawing/2014/main" id="{FA05A14F-0E31-4CDF-49BE-0B1E255AC1C1}"/>
              </a:ext>
            </a:extLst>
          </p:cNvPr>
          <p:cNvSpPr>
            <a:spLocks noGrp="1"/>
          </p:cNvSpPr>
          <p:nvPr>
            <p:ph idx="1"/>
          </p:nvPr>
        </p:nvSpPr>
        <p:spPr>
          <a:xfrm>
            <a:off x="512601" y="2708274"/>
            <a:ext cx="8199203" cy="2562225"/>
          </a:xfrm>
        </p:spPr>
        <p:txBody>
          <a:bodyPr/>
          <a:lstStyle/>
          <a:p>
            <a:endParaRPr lang="en-US"/>
          </a:p>
          <a:p>
            <a:endParaRPr lang="en-US"/>
          </a:p>
          <a:p>
            <a:endParaRPr lang="en-US"/>
          </a:p>
        </p:txBody>
      </p:sp>
      <p:sp>
        <p:nvSpPr>
          <p:cNvPr id="4" name="TextBox 3">
            <a:extLst>
              <a:ext uri="{FF2B5EF4-FFF2-40B4-BE49-F238E27FC236}">
                <a16:creationId xmlns:a16="http://schemas.microsoft.com/office/drawing/2014/main" id="{F3301BDF-5AA4-CC24-58FE-67FC1DB7DA14}"/>
              </a:ext>
            </a:extLst>
          </p:cNvPr>
          <p:cNvSpPr txBox="1"/>
          <p:nvPr/>
        </p:nvSpPr>
        <p:spPr>
          <a:xfrm>
            <a:off x="289323" y="2936873"/>
            <a:ext cx="8518922" cy="2631490"/>
          </a:xfrm>
          <a:prstGeom prst="rect">
            <a:avLst/>
          </a:prstGeom>
          <a:noFill/>
        </p:spPr>
        <p:txBody>
          <a:bodyPr wrap="square" rtlCol="0">
            <a:spAutoFit/>
          </a:bodyPr>
          <a:lstStyle/>
          <a:p>
            <a:pPr algn="ctr"/>
            <a:r>
              <a:rPr lang="en-US" sz="1500"/>
              <a:t>Hospice and Palliative Care of Martha’s Vineyard mission is </a:t>
            </a:r>
          </a:p>
          <a:p>
            <a:pPr algn="ctr"/>
            <a:r>
              <a:rPr lang="en-US" sz="1500"/>
              <a:t>to provide quality hospice, palliative, and bereavement services to all who are facing serious illness, grief, and the end-of-life. We provide personalized care at home, the hospital and extended care facilities to meet the physical, emotional</a:t>
            </a:r>
          </a:p>
          <a:p>
            <a:pPr algn="ctr"/>
            <a:r>
              <a:rPr lang="en-US" sz="1500"/>
              <a:t> and spiritual needs of patients and families.</a:t>
            </a:r>
          </a:p>
          <a:p>
            <a:r>
              <a:rPr lang="en-US" sz="1500"/>
              <a:t>_______________________________________________________________________________________</a:t>
            </a:r>
          </a:p>
          <a:p>
            <a:pPr algn="ctr"/>
            <a:r>
              <a:rPr lang="en-US" sz="1500"/>
              <a:t> FOUNDED IN 1981</a:t>
            </a:r>
          </a:p>
          <a:p>
            <a:pPr algn="ctr"/>
            <a:r>
              <a:rPr lang="en-US" sz="1500"/>
              <a:t>And Currently Providing </a:t>
            </a:r>
          </a:p>
          <a:p>
            <a:pPr algn="ctr"/>
            <a:endParaRPr lang="en-US" sz="1500" b="1"/>
          </a:p>
          <a:p>
            <a:r>
              <a:rPr lang="en-US" sz="1500" b="1"/>
              <a:t>          </a:t>
            </a:r>
            <a:r>
              <a:rPr lang="en-US" sz="1500" b="1">
                <a:sym typeface="Symbol" panose="05050102010706020507" pitchFamily="18" charset="2"/>
              </a:rPr>
              <a:t></a:t>
            </a:r>
            <a:r>
              <a:rPr lang="en-US" sz="1500" b="1"/>
              <a:t> </a:t>
            </a:r>
            <a:r>
              <a:rPr lang="en-US" sz="1500" b="1" u="sng"/>
              <a:t>HOSPICE  </a:t>
            </a:r>
            <a:r>
              <a:rPr lang="en-US" sz="1500" b="1"/>
              <a:t>                     </a:t>
            </a:r>
            <a:r>
              <a:rPr lang="en-US" sz="1500" b="1">
                <a:sym typeface="Symbol" panose="05050102010706020507" pitchFamily="18" charset="2"/>
              </a:rPr>
              <a:t></a:t>
            </a:r>
            <a:r>
              <a:rPr lang="en-US" sz="1500" b="1"/>
              <a:t> </a:t>
            </a:r>
            <a:r>
              <a:rPr lang="en-US" sz="1500" b="1" u="sng"/>
              <a:t>PALLIATIVE CARE</a:t>
            </a:r>
            <a:r>
              <a:rPr lang="en-US" sz="1500" b="1"/>
              <a:t>           </a:t>
            </a:r>
            <a:r>
              <a:rPr lang="en-US" sz="1500" b="1">
                <a:sym typeface="Symbol" panose="05050102010706020507" pitchFamily="18" charset="2"/>
              </a:rPr>
              <a:t></a:t>
            </a:r>
            <a:r>
              <a:rPr lang="en-US" sz="1500" b="1"/>
              <a:t> </a:t>
            </a:r>
            <a:r>
              <a:rPr lang="en-US" sz="1500" b="1" u="sng"/>
              <a:t>COMMUNITY GRIEF COUNSELING &amp;</a:t>
            </a:r>
          </a:p>
          <a:p>
            <a:r>
              <a:rPr lang="en-US" sz="1500" b="1"/>
              <a:t>                                                                                                   </a:t>
            </a:r>
            <a:r>
              <a:rPr lang="en-US" sz="1500" b="1" u="sng"/>
              <a:t>BEREAVEMENT SERVICES</a:t>
            </a:r>
          </a:p>
        </p:txBody>
      </p:sp>
    </p:spTree>
    <p:extLst>
      <p:ext uri="{BB962C8B-B14F-4D97-AF65-F5344CB8AC3E}">
        <p14:creationId xmlns:p14="http://schemas.microsoft.com/office/powerpoint/2010/main" val="290173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3A55F-64FC-5E39-8D9A-147B0538C951}"/>
              </a:ext>
            </a:extLst>
          </p:cNvPr>
          <p:cNvSpPr>
            <a:spLocks noGrp="1"/>
          </p:cNvSpPr>
          <p:nvPr>
            <p:ph type="title"/>
          </p:nvPr>
        </p:nvSpPr>
        <p:spPr>
          <a:xfrm>
            <a:off x="1351417" y="967200"/>
            <a:ext cx="6423592" cy="709864"/>
          </a:xfrm>
        </p:spPr>
        <p:txBody>
          <a:bodyPr/>
          <a:lstStyle/>
          <a:p>
            <a:pPr algn="ctr"/>
            <a:r>
              <a:rPr lang="en-US" sz="2800" b="1"/>
              <a:t>2022 – A MILESTONE YEAR OF GROWTH</a:t>
            </a:r>
          </a:p>
        </p:txBody>
      </p:sp>
      <p:sp>
        <p:nvSpPr>
          <p:cNvPr id="6" name="Text Placeholder 5">
            <a:extLst>
              <a:ext uri="{FF2B5EF4-FFF2-40B4-BE49-F238E27FC236}">
                <a16:creationId xmlns:a16="http://schemas.microsoft.com/office/drawing/2014/main" id="{BB769646-A190-3BAC-F132-A1F7C1BD7FEF}"/>
              </a:ext>
            </a:extLst>
          </p:cNvPr>
          <p:cNvSpPr>
            <a:spLocks noGrp="1"/>
          </p:cNvSpPr>
          <p:nvPr>
            <p:ph type="body" idx="1"/>
          </p:nvPr>
        </p:nvSpPr>
        <p:spPr/>
        <p:txBody>
          <a:bodyPr/>
          <a:lstStyle/>
          <a:p>
            <a:r>
              <a:rPr lang="en-US" sz="1600" b="1">
                <a:solidFill>
                  <a:schemeClr val="tx1"/>
                </a:solidFill>
              </a:rPr>
              <a:t>MEDICARE HOSPICE  CERTIFIED</a:t>
            </a:r>
          </a:p>
        </p:txBody>
      </p:sp>
      <p:sp>
        <p:nvSpPr>
          <p:cNvPr id="14" name="Text Placeholder 13">
            <a:extLst>
              <a:ext uri="{FF2B5EF4-FFF2-40B4-BE49-F238E27FC236}">
                <a16:creationId xmlns:a16="http://schemas.microsoft.com/office/drawing/2014/main" id="{EBAA2DF6-E69C-F50F-7046-533A692391EF}"/>
              </a:ext>
            </a:extLst>
          </p:cNvPr>
          <p:cNvSpPr>
            <a:spLocks noGrp="1"/>
          </p:cNvSpPr>
          <p:nvPr>
            <p:ph type="body" sz="half" idx="21"/>
          </p:nvPr>
        </p:nvSpPr>
        <p:spPr/>
        <p:txBody>
          <a:bodyPr/>
          <a:lstStyle/>
          <a:p>
            <a:r>
              <a:rPr lang="en-US"/>
              <a:t>Now able to serve all Martha’s Vineyard residents and all who have Medicare.</a:t>
            </a:r>
          </a:p>
        </p:txBody>
      </p:sp>
      <p:sp>
        <p:nvSpPr>
          <p:cNvPr id="7" name="Text Placeholder 6">
            <a:extLst>
              <a:ext uri="{FF2B5EF4-FFF2-40B4-BE49-F238E27FC236}">
                <a16:creationId xmlns:a16="http://schemas.microsoft.com/office/drawing/2014/main" id="{BADBF16A-A55D-8E63-6D32-369AACE8A105}"/>
              </a:ext>
            </a:extLst>
          </p:cNvPr>
          <p:cNvSpPr>
            <a:spLocks noGrp="1"/>
          </p:cNvSpPr>
          <p:nvPr>
            <p:ph type="body" sz="quarter" idx="3"/>
          </p:nvPr>
        </p:nvSpPr>
        <p:spPr>
          <a:xfrm>
            <a:off x="3472554" y="4179595"/>
            <a:ext cx="2317790" cy="657962"/>
          </a:xfrm>
        </p:spPr>
        <p:txBody>
          <a:bodyPr/>
          <a:lstStyle/>
          <a:p>
            <a:r>
              <a:rPr lang="en-US" sz="1600" b="1">
                <a:solidFill>
                  <a:schemeClr val="tx1"/>
                </a:solidFill>
              </a:rPr>
              <a:t>NATIONAL ACCREDITATION</a:t>
            </a:r>
          </a:p>
        </p:txBody>
      </p:sp>
      <p:sp>
        <p:nvSpPr>
          <p:cNvPr id="12" name="Text Placeholder 11">
            <a:extLst>
              <a:ext uri="{FF2B5EF4-FFF2-40B4-BE49-F238E27FC236}">
                <a16:creationId xmlns:a16="http://schemas.microsoft.com/office/drawing/2014/main" id="{A7A88316-99B4-5D6D-9E3C-D88343754A76}"/>
              </a:ext>
            </a:extLst>
          </p:cNvPr>
          <p:cNvSpPr>
            <a:spLocks noGrp="1"/>
          </p:cNvSpPr>
          <p:nvPr>
            <p:ph type="body" sz="half" idx="19"/>
          </p:nvPr>
        </p:nvSpPr>
        <p:spPr/>
        <p:txBody>
          <a:bodyPr>
            <a:normAutofit fontScale="92500"/>
          </a:bodyPr>
          <a:lstStyle/>
          <a:p>
            <a:r>
              <a:rPr lang="en-US"/>
              <a:t>This distinction was awarded through  Community Health Accreditation Partner whose standards are above Medicare requirements. Achieved zero survey deficiency.</a:t>
            </a:r>
          </a:p>
        </p:txBody>
      </p:sp>
      <p:sp>
        <p:nvSpPr>
          <p:cNvPr id="8" name="Text Placeholder 7">
            <a:extLst>
              <a:ext uri="{FF2B5EF4-FFF2-40B4-BE49-F238E27FC236}">
                <a16:creationId xmlns:a16="http://schemas.microsoft.com/office/drawing/2014/main" id="{D196AB85-7EE2-D05E-C860-66838F7C15E6}"/>
              </a:ext>
            </a:extLst>
          </p:cNvPr>
          <p:cNvSpPr>
            <a:spLocks noGrp="1"/>
          </p:cNvSpPr>
          <p:nvPr>
            <p:ph type="body" sz="quarter" idx="13"/>
          </p:nvPr>
        </p:nvSpPr>
        <p:spPr/>
        <p:txBody>
          <a:bodyPr/>
          <a:lstStyle/>
          <a:p>
            <a:r>
              <a:rPr lang="en-US" sz="1600" b="1">
                <a:solidFill>
                  <a:schemeClr val="tx1"/>
                </a:solidFill>
              </a:rPr>
              <a:t>ENHANCEMENT OF SERVICES</a:t>
            </a:r>
          </a:p>
        </p:txBody>
      </p:sp>
      <p:sp>
        <p:nvSpPr>
          <p:cNvPr id="13" name="Text Placeholder 12">
            <a:extLst>
              <a:ext uri="{FF2B5EF4-FFF2-40B4-BE49-F238E27FC236}">
                <a16:creationId xmlns:a16="http://schemas.microsoft.com/office/drawing/2014/main" id="{0A60DDB5-E44E-B720-59DA-BABE635F85DE}"/>
              </a:ext>
            </a:extLst>
          </p:cNvPr>
          <p:cNvSpPr>
            <a:spLocks noGrp="1"/>
          </p:cNvSpPr>
          <p:nvPr>
            <p:ph type="body" sz="half" idx="20"/>
          </p:nvPr>
        </p:nvSpPr>
        <p:spPr/>
        <p:txBody>
          <a:bodyPr>
            <a:normAutofit fontScale="85000" lnSpcReduction="20000"/>
          </a:bodyPr>
          <a:lstStyle/>
          <a:p>
            <a:r>
              <a:rPr lang="en-US"/>
              <a:t>Through added infrastructure and staffing we now are able to provide increased supports to patients including personal aide services, equipment, medications and participate in quality oversight to meet the highest level of standards.</a:t>
            </a:r>
          </a:p>
        </p:txBody>
      </p:sp>
      <p:pic>
        <p:nvPicPr>
          <p:cNvPr id="18" name="Picture 17">
            <a:extLst>
              <a:ext uri="{FF2B5EF4-FFF2-40B4-BE49-F238E27FC236}">
                <a16:creationId xmlns:a16="http://schemas.microsoft.com/office/drawing/2014/main" id="{AF4A8E87-71E6-A9D2-11C7-982013494CAD}"/>
              </a:ext>
            </a:extLst>
          </p:cNvPr>
          <p:cNvPicPr>
            <a:picLocks noChangeAspect="1"/>
          </p:cNvPicPr>
          <p:nvPr/>
        </p:nvPicPr>
        <p:blipFill>
          <a:blip r:embed="rId2"/>
          <a:stretch>
            <a:fillRect/>
          </a:stretch>
        </p:blipFill>
        <p:spPr>
          <a:xfrm>
            <a:off x="881461" y="2783412"/>
            <a:ext cx="2084477" cy="1138445"/>
          </a:xfrm>
          <a:prstGeom prst="rect">
            <a:avLst/>
          </a:prstGeom>
        </p:spPr>
      </p:pic>
      <p:pic>
        <p:nvPicPr>
          <p:cNvPr id="19" name="Picture 18">
            <a:extLst>
              <a:ext uri="{FF2B5EF4-FFF2-40B4-BE49-F238E27FC236}">
                <a16:creationId xmlns:a16="http://schemas.microsoft.com/office/drawing/2014/main" id="{CBFE7727-60AA-06FC-1D8F-41134CDB1115}"/>
              </a:ext>
            </a:extLst>
          </p:cNvPr>
          <p:cNvPicPr>
            <a:picLocks noChangeAspect="1"/>
          </p:cNvPicPr>
          <p:nvPr/>
        </p:nvPicPr>
        <p:blipFill>
          <a:blip r:embed="rId3"/>
          <a:stretch>
            <a:fillRect/>
          </a:stretch>
        </p:blipFill>
        <p:spPr>
          <a:xfrm>
            <a:off x="6166928" y="2752560"/>
            <a:ext cx="2084477" cy="1363045"/>
          </a:xfrm>
          <a:prstGeom prst="rect">
            <a:avLst/>
          </a:prstGeom>
        </p:spPr>
      </p:pic>
      <p:pic>
        <p:nvPicPr>
          <p:cNvPr id="20" name="Picture 19">
            <a:extLst>
              <a:ext uri="{FF2B5EF4-FFF2-40B4-BE49-F238E27FC236}">
                <a16:creationId xmlns:a16="http://schemas.microsoft.com/office/drawing/2014/main" id="{6ECFDE7A-2088-FE15-FEC9-4458CA387988}"/>
              </a:ext>
            </a:extLst>
          </p:cNvPr>
          <p:cNvPicPr>
            <a:picLocks noChangeAspect="1"/>
          </p:cNvPicPr>
          <p:nvPr/>
        </p:nvPicPr>
        <p:blipFill>
          <a:blip r:embed="rId4"/>
          <a:stretch>
            <a:fillRect/>
          </a:stretch>
        </p:blipFill>
        <p:spPr>
          <a:xfrm>
            <a:off x="3902319" y="2711450"/>
            <a:ext cx="1409700" cy="1435100"/>
          </a:xfrm>
          <a:prstGeom prst="rect">
            <a:avLst/>
          </a:prstGeom>
        </p:spPr>
      </p:pic>
    </p:spTree>
    <p:extLst>
      <p:ext uri="{BB962C8B-B14F-4D97-AF65-F5344CB8AC3E}">
        <p14:creationId xmlns:p14="http://schemas.microsoft.com/office/powerpoint/2010/main" val="332659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4A65-50CB-0DD9-D328-86EC07753813}"/>
              </a:ext>
            </a:extLst>
          </p:cNvPr>
          <p:cNvSpPr>
            <a:spLocks noGrp="1"/>
          </p:cNvSpPr>
          <p:nvPr>
            <p:ph type="title"/>
          </p:nvPr>
        </p:nvSpPr>
        <p:spPr>
          <a:xfrm>
            <a:off x="1300191" y="927099"/>
            <a:ext cx="6343202" cy="709865"/>
          </a:xfrm>
        </p:spPr>
        <p:txBody>
          <a:bodyPr/>
          <a:lstStyle/>
          <a:p>
            <a:pPr algn="ctr"/>
            <a:r>
              <a:rPr lang="en-US" b="1"/>
              <a:t>     </a:t>
            </a:r>
            <a:br>
              <a:rPr lang="en-US" b="1"/>
            </a:br>
            <a:r>
              <a:rPr lang="en-US" b="1"/>
              <a:t>SOME FAST FACTS ABOUT HOSPICE and PALLIATIVE CARE</a:t>
            </a:r>
            <a:br>
              <a:rPr lang="en-US" b="1"/>
            </a:br>
            <a:endParaRPr lang="en-US" b="1"/>
          </a:p>
        </p:txBody>
      </p:sp>
      <p:sp>
        <p:nvSpPr>
          <p:cNvPr id="6" name="TextBox 5">
            <a:extLst>
              <a:ext uri="{FF2B5EF4-FFF2-40B4-BE49-F238E27FC236}">
                <a16:creationId xmlns:a16="http://schemas.microsoft.com/office/drawing/2014/main" id="{C1F10849-3C75-3AE4-7332-0A8FEEF32129}"/>
              </a:ext>
            </a:extLst>
          </p:cNvPr>
          <p:cNvSpPr txBox="1"/>
          <p:nvPr/>
        </p:nvSpPr>
        <p:spPr>
          <a:xfrm>
            <a:off x="633047" y="2383670"/>
            <a:ext cx="7995138" cy="4431983"/>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US" sz="1200"/>
              <a:t>25% of deaths occur at home – more than 80% of Americans would prefer to die at home.</a:t>
            </a:r>
            <a:r>
              <a:rPr lang="en-US" sz="1200">
                <a:solidFill>
                  <a:schemeClr val="accent4">
                    <a:lumMod val="75000"/>
                  </a:schemeClr>
                </a:solidFill>
              </a:rPr>
              <a:t> </a:t>
            </a:r>
          </a:p>
          <a:p>
            <a:r>
              <a:rPr lang="en-US" sz="1200">
                <a:solidFill>
                  <a:schemeClr val="accent4">
                    <a:lumMod val="75000"/>
                  </a:schemeClr>
                </a:solidFill>
              </a:rPr>
              <a:t>       HPCMV strives to meet this goal. </a:t>
            </a:r>
          </a:p>
          <a:p>
            <a:pPr marL="285750" indent="-285750">
              <a:buFont typeface="Wingdings" pitchFamily="2" charset="2"/>
              <a:buChar char="Ø"/>
            </a:pPr>
            <a:endParaRPr lang="en-US" sz="1200"/>
          </a:p>
          <a:p>
            <a:pPr marL="285750" indent="-285750">
              <a:buFont typeface="Wingdings" pitchFamily="2" charset="2"/>
              <a:buChar char="Ø"/>
            </a:pPr>
            <a:r>
              <a:rPr lang="en-US" sz="1200"/>
              <a:t>Shorter stays make up the majority of hospice care. 25% of patients only receive care 5 days; 50% receive care for only 18 days or less. </a:t>
            </a:r>
            <a:r>
              <a:rPr lang="en-US" sz="1200">
                <a:solidFill>
                  <a:schemeClr val="accent4">
                    <a:lumMod val="75000"/>
                  </a:schemeClr>
                </a:solidFill>
              </a:rPr>
              <a:t>HPCMV would like to increase access to services sooner. </a:t>
            </a:r>
          </a:p>
          <a:p>
            <a:pPr marL="285750" indent="-285750">
              <a:buFont typeface="Wingdings" pitchFamily="2" charset="2"/>
              <a:buChar char="Ø"/>
            </a:pPr>
            <a:endParaRPr lang="en-US" sz="1200"/>
          </a:p>
          <a:p>
            <a:pPr marL="285750" indent="-285750">
              <a:buFont typeface="Wingdings" pitchFamily="2" charset="2"/>
              <a:buChar char="Ø"/>
            </a:pPr>
            <a:r>
              <a:rPr lang="en-US" sz="1200"/>
              <a:t>33.4% are 85+;  28% 74-84;  22.3% are 65-74; and 16.3% are &lt; 65</a:t>
            </a:r>
          </a:p>
          <a:p>
            <a:pPr marL="285750" indent="-285750">
              <a:buFont typeface="Wingdings" pitchFamily="2" charset="2"/>
              <a:buChar char="Ø"/>
            </a:pPr>
            <a:endParaRPr lang="en-US" sz="1200"/>
          </a:p>
          <a:p>
            <a:pPr marL="285750" indent="-285750">
              <a:buFont typeface="Wingdings" pitchFamily="2" charset="2"/>
              <a:buChar char="Ø"/>
            </a:pPr>
            <a:r>
              <a:rPr lang="en-US" sz="1200"/>
              <a:t>82% are Caucasian; 8.2% African American; 6.7% Hispanic; 1.8% Asian; .4% Native American; .9% other/unknown. </a:t>
            </a:r>
            <a:r>
              <a:rPr lang="en-US" sz="1200">
                <a:solidFill>
                  <a:schemeClr val="accent4">
                    <a:lumMod val="75000"/>
                  </a:schemeClr>
                </a:solidFill>
              </a:rPr>
              <a:t>HPCMV has a goal to increase outreach to underserved communities including translation of educational materials. </a:t>
            </a:r>
          </a:p>
          <a:p>
            <a:pPr marL="285750" indent="-285750">
              <a:buFont typeface="Wingdings" pitchFamily="2" charset="2"/>
              <a:buChar char="Ø"/>
            </a:pPr>
            <a:endParaRPr lang="en-US" sz="1200"/>
          </a:p>
          <a:p>
            <a:pPr marL="285750" indent="-285750">
              <a:buFont typeface="Wingdings" pitchFamily="2" charset="2"/>
              <a:buChar char="Ø"/>
            </a:pPr>
            <a:r>
              <a:rPr lang="en-US" sz="1200"/>
              <a:t>Approximately 90 million Americans are living with serious illness, and this number is expected to more than double over the next 25 years with the aging of the baby boomers. </a:t>
            </a:r>
            <a:r>
              <a:rPr lang="en-US" sz="1200">
                <a:solidFill>
                  <a:schemeClr val="accent4">
                    <a:lumMod val="75000"/>
                  </a:schemeClr>
                </a:solidFill>
              </a:rPr>
              <a:t>Martha’s Vineyard is aging faster than the rest of the state of Massachusetts</a:t>
            </a:r>
          </a:p>
          <a:p>
            <a:pPr marL="285750" indent="-285750">
              <a:buFont typeface="Wingdings" pitchFamily="2" charset="2"/>
              <a:buChar char="Ø"/>
            </a:pPr>
            <a:endParaRPr lang="en-US" sz="1200"/>
          </a:p>
          <a:p>
            <a:pPr marL="285750" indent="-285750">
              <a:buFont typeface="Wingdings" pitchFamily="2" charset="2"/>
              <a:buChar char="Ø"/>
            </a:pPr>
            <a:r>
              <a:rPr lang="en-US" sz="1200"/>
              <a:t>Hospital readmission costs are a conservative $17.4 billion </a:t>
            </a:r>
            <a:r>
              <a:rPr lang="en-US" sz="1200">
                <a:solidFill>
                  <a:schemeClr val="accent4">
                    <a:lumMod val="75000"/>
                  </a:schemeClr>
                </a:solidFill>
              </a:rPr>
              <a:t>Effective Quality Hospice care helps to reduce readmission rates managing symptoms at home. </a:t>
            </a:r>
          </a:p>
          <a:p>
            <a:endParaRPr lang="en-US" sz="1200"/>
          </a:p>
          <a:p>
            <a:r>
              <a:rPr lang="en-US" sz="1200" b="1"/>
              <a:t>Data resources</a:t>
            </a:r>
            <a:r>
              <a:rPr lang="en-US" sz="1200"/>
              <a:t>: MedPac March 2020 Report to Congress, NHPCO Facts and Figures (2021), Center to Advance Palliative Care</a:t>
            </a:r>
          </a:p>
          <a:p>
            <a:pPr marL="285750" indent="-285750">
              <a:buFont typeface="Wingdings" pitchFamily="2" charset="2"/>
              <a:buChar char="Ø"/>
            </a:pPr>
            <a:endParaRPr lang="en-US" sz="1200"/>
          </a:p>
          <a:p>
            <a:pPr marL="285750" indent="-285750">
              <a:buFont typeface="Wingdings" pitchFamily="2" charset="2"/>
              <a:buChar char="Ø"/>
            </a:pPr>
            <a:endParaRPr lang="en-US"/>
          </a:p>
        </p:txBody>
      </p:sp>
    </p:spTree>
    <p:extLst>
      <p:ext uri="{BB962C8B-B14F-4D97-AF65-F5344CB8AC3E}">
        <p14:creationId xmlns:p14="http://schemas.microsoft.com/office/powerpoint/2010/main" val="88512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F9AD-F514-3E30-8D82-B7D66BA8BED7}"/>
              </a:ext>
            </a:extLst>
          </p:cNvPr>
          <p:cNvSpPr>
            <a:spLocks noGrp="1"/>
          </p:cNvSpPr>
          <p:nvPr>
            <p:ph type="title"/>
          </p:nvPr>
        </p:nvSpPr>
        <p:spPr>
          <a:xfrm>
            <a:off x="1232200" y="927099"/>
            <a:ext cx="6343202" cy="709865"/>
          </a:xfrm>
        </p:spPr>
        <p:txBody>
          <a:bodyPr/>
          <a:lstStyle/>
          <a:p>
            <a:pPr algn="ctr"/>
            <a:r>
              <a:rPr lang="en-US" b="1">
                <a:solidFill>
                  <a:schemeClr val="bg1"/>
                </a:solidFill>
              </a:rPr>
              <a:t>SOME COMMON MISCONCEPTIONS ABOUT HOSPICE CARE</a:t>
            </a:r>
          </a:p>
        </p:txBody>
      </p:sp>
      <p:sp>
        <p:nvSpPr>
          <p:cNvPr id="4" name="TextBox 3">
            <a:extLst>
              <a:ext uri="{FF2B5EF4-FFF2-40B4-BE49-F238E27FC236}">
                <a16:creationId xmlns:a16="http://schemas.microsoft.com/office/drawing/2014/main" id="{E34252DE-D5C8-E995-812A-D7D95FD6F8C6}"/>
              </a:ext>
            </a:extLst>
          </p:cNvPr>
          <p:cNvSpPr txBox="1"/>
          <p:nvPr/>
        </p:nvSpPr>
        <p:spPr>
          <a:xfrm>
            <a:off x="589280" y="2204720"/>
            <a:ext cx="7975600" cy="4524315"/>
          </a:xfrm>
          <a:prstGeom prst="rect">
            <a:avLst/>
          </a:prstGeom>
          <a:noFill/>
        </p:spPr>
        <p:txBody>
          <a:bodyPr wrap="square" lIns="91440" tIns="45720" rIns="91440" bIns="45720" rtlCol="0" anchor="t">
            <a:spAutoFit/>
          </a:bodyPr>
          <a:lstStyle/>
          <a:p>
            <a:pPr marL="285750" indent="-285750">
              <a:buFont typeface="Wingdings" pitchFamily="2" charset="2"/>
              <a:buChar char="Ø"/>
            </a:pPr>
            <a:r>
              <a:rPr lang="en-US" sz="1600"/>
              <a:t>Hospice is only for cancer patients</a:t>
            </a:r>
          </a:p>
          <a:p>
            <a:pPr marL="285750" indent="-285750">
              <a:buFont typeface="Wingdings" pitchFamily="2" charset="2"/>
              <a:buChar char="Ø"/>
            </a:pPr>
            <a:endParaRPr lang="en-US" sz="1600"/>
          </a:p>
          <a:p>
            <a:pPr marL="285750" indent="-285750">
              <a:buFont typeface="Wingdings" pitchFamily="2" charset="2"/>
              <a:buChar char="Ø"/>
            </a:pPr>
            <a:r>
              <a:rPr lang="en-US" sz="1600"/>
              <a:t>Hospice is for people whose death is hours or few days away</a:t>
            </a:r>
          </a:p>
          <a:p>
            <a:pPr marL="285750" indent="-285750">
              <a:buFont typeface="Wingdings" pitchFamily="2" charset="2"/>
              <a:buChar char="Ø"/>
            </a:pPr>
            <a:endParaRPr lang="en-US" sz="1600"/>
          </a:p>
          <a:p>
            <a:pPr marL="285750" indent="-285750">
              <a:buFont typeface="Wingdings" pitchFamily="2" charset="2"/>
              <a:buChar char="Ø"/>
            </a:pPr>
            <a:r>
              <a:rPr lang="en-US" sz="1600"/>
              <a:t>Hospice is giving up or losing hope</a:t>
            </a:r>
          </a:p>
          <a:p>
            <a:pPr marL="285750" indent="-285750">
              <a:buFont typeface="Wingdings" pitchFamily="2" charset="2"/>
              <a:buChar char="Ø"/>
            </a:pPr>
            <a:endParaRPr lang="en-US" sz="1600"/>
          </a:p>
          <a:p>
            <a:pPr marL="285750" indent="-285750">
              <a:buFont typeface="Wingdings" pitchFamily="2" charset="2"/>
              <a:buChar char="Ø"/>
            </a:pPr>
            <a:r>
              <a:rPr lang="en-US" sz="1600"/>
              <a:t>Hospice means you must  go live someplace other than your home</a:t>
            </a:r>
          </a:p>
          <a:p>
            <a:pPr marL="285750" indent="-285750">
              <a:buFont typeface="Wingdings" pitchFamily="2" charset="2"/>
              <a:buChar char="Ø"/>
            </a:pPr>
            <a:endParaRPr lang="en-US" sz="1600"/>
          </a:p>
          <a:p>
            <a:pPr marL="285750" indent="-285750">
              <a:buFont typeface="Wingdings" pitchFamily="2" charset="2"/>
              <a:buChar char="Ø"/>
            </a:pPr>
            <a:r>
              <a:rPr lang="en-US" sz="1600"/>
              <a:t>Hospice means the patient no longer has a say in their care</a:t>
            </a:r>
          </a:p>
          <a:p>
            <a:pPr marL="285750" indent="-285750">
              <a:buFont typeface="Wingdings" pitchFamily="2" charset="2"/>
              <a:buChar char="Ø"/>
            </a:pPr>
            <a:endParaRPr lang="en-US" sz="1600"/>
          </a:p>
          <a:p>
            <a:pPr marL="285750" indent="-285750">
              <a:buFont typeface="Wingdings" pitchFamily="2" charset="2"/>
              <a:buChar char="Ø"/>
            </a:pPr>
            <a:r>
              <a:rPr lang="en-US" sz="1600"/>
              <a:t>Hospice patient must sign a DNR</a:t>
            </a:r>
          </a:p>
          <a:p>
            <a:pPr marL="285750" indent="-285750">
              <a:buFont typeface="Wingdings" pitchFamily="2" charset="2"/>
              <a:buChar char="Ø"/>
            </a:pPr>
            <a:endParaRPr lang="en-US" sz="1600"/>
          </a:p>
          <a:p>
            <a:pPr marL="285750" indent="-285750">
              <a:buFont typeface="Wingdings" pitchFamily="2" charset="2"/>
              <a:buChar char="Ø"/>
            </a:pPr>
            <a:r>
              <a:rPr lang="en-US" sz="1600"/>
              <a:t>Other medical care is not available to hospice patient or he/she can never return to medical treatment once on hospice</a:t>
            </a:r>
          </a:p>
          <a:p>
            <a:pPr marL="285750" indent="-285750">
              <a:buFont typeface="Wingdings" pitchFamily="2" charset="2"/>
              <a:buChar char="Ø"/>
            </a:pPr>
            <a:endParaRPr lang="en-US" sz="1600"/>
          </a:p>
          <a:p>
            <a:pPr marL="285750" indent="-285750">
              <a:buFont typeface="Wingdings" pitchFamily="2" charset="2"/>
              <a:buChar char="Ø"/>
            </a:pPr>
            <a:r>
              <a:rPr lang="en-US" sz="1600"/>
              <a:t>Hospice administers morphine to speed up death</a:t>
            </a:r>
          </a:p>
          <a:p>
            <a:pPr marL="285750" indent="-285750">
              <a:buFont typeface="Wingdings" pitchFamily="2" charset="2"/>
              <a:buChar char="Ø"/>
            </a:pPr>
            <a:endParaRPr lang="en-US" sz="1600"/>
          </a:p>
          <a:p>
            <a:pPr marL="285750" indent="-285750">
              <a:buFont typeface="Wingdings" pitchFamily="2" charset="2"/>
              <a:buChar char="Ø"/>
            </a:pPr>
            <a:r>
              <a:rPr lang="en-US" sz="1600"/>
              <a:t>Hospice care ends when the patient dies</a:t>
            </a:r>
          </a:p>
        </p:txBody>
      </p:sp>
    </p:spTree>
    <p:extLst>
      <p:ext uri="{BB962C8B-B14F-4D97-AF65-F5344CB8AC3E}">
        <p14:creationId xmlns:p14="http://schemas.microsoft.com/office/powerpoint/2010/main" val="142335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AAC7D-56CF-FB56-7007-0889E239386E}"/>
              </a:ext>
            </a:extLst>
          </p:cNvPr>
          <p:cNvSpPr>
            <a:spLocks noGrp="1"/>
          </p:cNvSpPr>
          <p:nvPr>
            <p:ph type="title"/>
          </p:nvPr>
        </p:nvSpPr>
        <p:spPr>
          <a:xfrm>
            <a:off x="1411972" y="986103"/>
            <a:ext cx="6423592" cy="714660"/>
          </a:xfrm>
        </p:spPr>
        <p:txBody>
          <a:bodyPr/>
          <a:lstStyle/>
          <a:p>
            <a:pPr algn="ctr"/>
            <a:r>
              <a:rPr lang="en-US" sz="2000" b="1">
                <a:solidFill>
                  <a:schemeClr val="bg1">
                    <a:lumMod val="95000"/>
                  </a:schemeClr>
                </a:solidFill>
              </a:rPr>
              <a:t>OUR DELIVERY IMPACT </a:t>
            </a:r>
            <a:br>
              <a:rPr lang="en-US" sz="2000" b="1">
                <a:solidFill>
                  <a:schemeClr val="bg1">
                    <a:lumMod val="95000"/>
                  </a:schemeClr>
                </a:solidFill>
              </a:rPr>
            </a:br>
            <a:r>
              <a:rPr lang="en-US" sz="2000" b="1">
                <a:solidFill>
                  <a:schemeClr val="bg1">
                    <a:lumMod val="95000"/>
                  </a:schemeClr>
                </a:solidFill>
              </a:rPr>
              <a:t>PAST 3 YEARS AS WE </a:t>
            </a:r>
            <a:br>
              <a:rPr lang="en-US" sz="2000" b="1">
                <a:solidFill>
                  <a:schemeClr val="bg1">
                    <a:lumMod val="95000"/>
                  </a:schemeClr>
                </a:solidFill>
              </a:rPr>
            </a:br>
            <a:r>
              <a:rPr lang="en-US" sz="2000" b="1">
                <a:solidFill>
                  <a:schemeClr val="bg1">
                    <a:lumMod val="95000"/>
                  </a:schemeClr>
                </a:solidFill>
              </a:rPr>
              <a:t>PREPARED</a:t>
            </a:r>
            <a:br>
              <a:rPr lang="en-US" sz="2000" b="1">
                <a:solidFill>
                  <a:schemeClr val="bg1">
                    <a:lumMod val="95000"/>
                  </a:schemeClr>
                </a:solidFill>
              </a:rPr>
            </a:br>
            <a:r>
              <a:rPr lang="en-US" sz="2000" b="1">
                <a:solidFill>
                  <a:schemeClr val="bg1">
                    <a:lumMod val="95000"/>
                  </a:schemeClr>
                </a:solidFill>
              </a:rPr>
              <a:t>FOR MEDICARE</a:t>
            </a:r>
            <a:br>
              <a:rPr lang="en-US" sz="2000" b="1">
                <a:solidFill>
                  <a:schemeClr val="bg1">
                    <a:lumMod val="95000"/>
                  </a:schemeClr>
                </a:solidFill>
              </a:rPr>
            </a:br>
            <a:r>
              <a:rPr lang="en-US" sz="2000" b="1">
                <a:solidFill>
                  <a:schemeClr val="bg1">
                    <a:lumMod val="95000"/>
                  </a:schemeClr>
                </a:solidFill>
              </a:rPr>
              <a:t>2019-2022</a:t>
            </a:r>
          </a:p>
        </p:txBody>
      </p:sp>
      <p:sp>
        <p:nvSpPr>
          <p:cNvPr id="5" name="Text Placeholder 4">
            <a:extLst>
              <a:ext uri="{FF2B5EF4-FFF2-40B4-BE49-F238E27FC236}">
                <a16:creationId xmlns:a16="http://schemas.microsoft.com/office/drawing/2014/main" id="{CCB0A739-BC54-388E-84A9-E1EB1DA667CF}"/>
              </a:ext>
            </a:extLst>
          </p:cNvPr>
          <p:cNvSpPr>
            <a:spLocks noGrp="1"/>
          </p:cNvSpPr>
          <p:nvPr>
            <p:ph type="body" idx="1"/>
          </p:nvPr>
        </p:nvSpPr>
        <p:spPr>
          <a:xfrm>
            <a:off x="866441" y="2348524"/>
            <a:ext cx="2313433" cy="657962"/>
          </a:xfrm>
        </p:spPr>
        <p:txBody>
          <a:bodyPr/>
          <a:lstStyle/>
          <a:p>
            <a:r>
              <a:rPr lang="en-US" sz="1600" b="1" u="sng">
                <a:solidFill>
                  <a:schemeClr val="tx1">
                    <a:lumMod val="95000"/>
                    <a:lumOff val="5000"/>
                  </a:schemeClr>
                </a:solidFill>
              </a:rPr>
              <a:t>HOSPICE AND PALLIATIVE CARE</a:t>
            </a:r>
          </a:p>
        </p:txBody>
      </p:sp>
      <p:sp>
        <p:nvSpPr>
          <p:cNvPr id="8" name="Text Placeholder 7">
            <a:extLst>
              <a:ext uri="{FF2B5EF4-FFF2-40B4-BE49-F238E27FC236}">
                <a16:creationId xmlns:a16="http://schemas.microsoft.com/office/drawing/2014/main" id="{A8F4C010-EAD0-BCDF-6268-725F38B59B2E}"/>
              </a:ext>
            </a:extLst>
          </p:cNvPr>
          <p:cNvSpPr>
            <a:spLocks noGrp="1"/>
          </p:cNvSpPr>
          <p:nvPr>
            <p:ph type="body" sz="half" idx="15"/>
          </p:nvPr>
        </p:nvSpPr>
        <p:spPr>
          <a:xfrm>
            <a:off x="866440" y="2994766"/>
            <a:ext cx="2313432" cy="1131758"/>
          </a:xfrm>
        </p:spPr>
        <p:txBody>
          <a:bodyPr>
            <a:normAutofit/>
          </a:bodyPr>
          <a:lstStyle/>
          <a:p>
            <a:r>
              <a:rPr lang="en-US" sz="1600" b="1" u="sng"/>
              <a:t>ADMISSIONS</a:t>
            </a:r>
          </a:p>
          <a:p>
            <a:r>
              <a:rPr lang="en-US" sz="1600" b="1">
                <a:solidFill>
                  <a:srgbClr val="7030A0"/>
                </a:solidFill>
              </a:rPr>
              <a:t>220 patients served</a:t>
            </a:r>
          </a:p>
          <a:p>
            <a:endParaRPr lang="en-US" sz="2000" b="1"/>
          </a:p>
        </p:txBody>
      </p:sp>
      <p:sp>
        <p:nvSpPr>
          <p:cNvPr id="7" name="Text Placeholder 6">
            <a:extLst>
              <a:ext uri="{FF2B5EF4-FFF2-40B4-BE49-F238E27FC236}">
                <a16:creationId xmlns:a16="http://schemas.microsoft.com/office/drawing/2014/main" id="{6D184431-DDA6-651A-D9EE-583529059341}"/>
              </a:ext>
            </a:extLst>
          </p:cNvPr>
          <p:cNvSpPr>
            <a:spLocks noGrp="1"/>
          </p:cNvSpPr>
          <p:nvPr>
            <p:ph type="body" sz="quarter" idx="13"/>
          </p:nvPr>
        </p:nvSpPr>
        <p:spPr>
          <a:xfrm>
            <a:off x="5963820" y="2609974"/>
            <a:ext cx="2313740" cy="657962"/>
          </a:xfrm>
        </p:spPr>
        <p:txBody>
          <a:bodyPr/>
          <a:lstStyle/>
          <a:p>
            <a:endParaRPr lang="en-US" b="1" u="sng">
              <a:solidFill>
                <a:schemeClr val="tx1"/>
              </a:solidFill>
            </a:endParaRPr>
          </a:p>
          <a:p>
            <a:endParaRPr lang="en-US" b="1" u="sng">
              <a:solidFill>
                <a:schemeClr val="tx1"/>
              </a:solidFill>
            </a:endParaRPr>
          </a:p>
          <a:p>
            <a:endParaRPr lang="en-US" sz="1600" b="1" u="sng">
              <a:solidFill>
                <a:schemeClr val="tx1"/>
              </a:solidFill>
            </a:endParaRPr>
          </a:p>
          <a:p>
            <a:endParaRPr lang="en-US" sz="1600" b="1" u="sng">
              <a:solidFill>
                <a:schemeClr val="tx1"/>
              </a:solidFill>
            </a:endParaRPr>
          </a:p>
          <a:p>
            <a:endParaRPr lang="en-US" sz="1600" b="1" u="sng">
              <a:solidFill>
                <a:schemeClr val="tx1"/>
              </a:solidFill>
            </a:endParaRPr>
          </a:p>
          <a:p>
            <a:r>
              <a:rPr lang="en-US" sz="1600" b="1" u="sng">
                <a:solidFill>
                  <a:schemeClr val="tx1"/>
                </a:solidFill>
              </a:rPr>
              <a:t>VOLUNTEER GROWTH- PATIENT CARE, ADMIN.  &amp; FUNDRAISING</a:t>
            </a:r>
          </a:p>
        </p:txBody>
      </p:sp>
      <p:sp>
        <p:nvSpPr>
          <p:cNvPr id="3" name="Text Placeholder 2">
            <a:extLst>
              <a:ext uri="{FF2B5EF4-FFF2-40B4-BE49-F238E27FC236}">
                <a16:creationId xmlns:a16="http://schemas.microsoft.com/office/drawing/2014/main" id="{866EC695-8886-CA9F-C61E-1C4BC12CE6B9}"/>
              </a:ext>
            </a:extLst>
          </p:cNvPr>
          <p:cNvSpPr>
            <a:spLocks noGrp="1"/>
          </p:cNvSpPr>
          <p:nvPr>
            <p:ph type="body" sz="quarter" idx="3"/>
          </p:nvPr>
        </p:nvSpPr>
        <p:spPr>
          <a:xfrm>
            <a:off x="3408472" y="2097702"/>
            <a:ext cx="2326750" cy="987643"/>
          </a:xfrm>
        </p:spPr>
        <p:txBody>
          <a:bodyPr/>
          <a:lstStyle/>
          <a:p>
            <a:r>
              <a:rPr lang="en-US" sz="1600" b="1" u="sng">
                <a:solidFill>
                  <a:schemeClr val="tx1"/>
                </a:solidFill>
              </a:rPr>
              <a:t>BEREAVEMENT AND GRIEF COUNSELING</a:t>
            </a:r>
          </a:p>
        </p:txBody>
      </p:sp>
      <p:sp>
        <p:nvSpPr>
          <p:cNvPr id="12" name="Text Placeholder 11">
            <a:extLst>
              <a:ext uri="{FF2B5EF4-FFF2-40B4-BE49-F238E27FC236}">
                <a16:creationId xmlns:a16="http://schemas.microsoft.com/office/drawing/2014/main" id="{D8D8546A-3781-9207-88FA-CD91FCDD5996}"/>
              </a:ext>
            </a:extLst>
          </p:cNvPr>
          <p:cNvSpPr>
            <a:spLocks noGrp="1"/>
          </p:cNvSpPr>
          <p:nvPr>
            <p:ph type="body" sz="half" idx="16"/>
          </p:nvPr>
        </p:nvSpPr>
        <p:spPr>
          <a:xfrm>
            <a:off x="3408472" y="3471531"/>
            <a:ext cx="2313433" cy="2588043"/>
          </a:xfrm>
        </p:spPr>
        <p:txBody>
          <a:bodyPr/>
          <a:lstStyle/>
          <a:p>
            <a:endParaRPr lang="en-US"/>
          </a:p>
          <a:p>
            <a:endParaRPr lang="en-US"/>
          </a:p>
        </p:txBody>
      </p:sp>
      <p:sp>
        <p:nvSpPr>
          <p:cNvPr id="13" name="TextBox 12">
            <a:extLst>
              <a:ext uri="{FF2B5EF4-FFF2-40B4-BE49-F238E27FC236}">
                <a16:creationId xmlns:a16="http://schemas.microsoft.com/office/drawing/2014/main" id="{1945109C-44CB-DAFF-5AC0-888F6DB869E2}"/>
              </a:ext>
            </a:extLst>
          </p:cNvPr>
          <p:cNvSpPr txBox="1"/>
          <p:nvPr/>
        </p:nvSpPr>
        <p:spPr>
          <a:xfrm>
            <a:off x="3408471" y="3356182"/>
            <a:ext cx="2313433" cy="584775"/>
          </a:xfrm>
          <a:prstGeom prst="rect">
            <a:avLst/>
          </a:prstGeom>
          <a:noFill/>
        </p:spPr>
        <p:txBody>
          <a:bodyPr wrap="square" lIns="91440" tIns="45720" rIns="91440" bIns="45720" rtlCol="0" anchor="t">
            <a:spAutoFit/>
          </a:bodyPr>
          <a:lstStyle/>
          <a:p>
            <a:r>
              <a:rPr lang="en-US" sz="1600" b="1">
                <a:solidFill>
                  <a:srgbClr val="7030A0"/>
                </a:solidFill>
              </a:rPr>
              <a:t>267 individuals and families served</a:t>
            </a:r>
            <a:endParaRPr lang="en-US" sz="1600"/>
          </a:p>
        </p:txBody>
      </p:sp>
      <p:sp>
        <p:nvSpPr>
          <p:cNvPr id="17" name="TextBox 16">
            <a:extLst>
              <a:ext uri="{FF2B5EF4-FFF2-40B4-BE49-F238E27FC236}">
                <a16:creationId xmlns:a16="http://schemas.microsoft.com/office/drawing/2014/main" id="{C54C789B-E491-63E5-BB47-BE8BAB2B2905}"/>
              </a:ext>
            </a:extLst>
          </p:cNvPr>
          <p:cNvSpPr txBox="1"/>
          <p:nvPr/>
        </p:nvSpPr>
        <p:spPr>
          <a:xfrm>
            <a:off x="3429114" y="4247564"/>
            <a:ext cx="2025387" cy="3046988"/>
          </a:xfrm>
          <a:prstGeom prst="rect">
            <a:avLst/>
          </a:prstGeom>
          <a:noFill/>
        </p:spPr>
        <p:txBody>
          <a:bodyPr wrap="square" rtlCol="0">
            <a:spAutoFit/>
          </a:bodyPr>
          <a:lstStyle/>
          <a:p>
            <a:r>
              <a:rPr lang="en-US" sz="1600" b="1" u="sng"/>
              <a:t>INFRASTRUCTURE ENHANCEMENTS</a:t>
            </a:r>
          </a:p>
          <a:p>
            <a:endParaRPr lang="en-US" sz="1600" b="1" u="sng"/>
          </a:p>
          <a:p>
            <a:r>
              <a:rPr lang="en-US" sz="1600" b="1">
                <a:solidFill>
                  <a:srgbClr val="7030A0"/>
                </a:solidFill>
              </a:rPr>
              <a:t>*EMR System</a:t>
            </a:r>
          </a:p>
          <a:p>
            <a:r>
              <a:rPr lang="en-US" sz="1600" b="1">
                <a:solidFill>
                  <a:srgbClr val="7030A0"/>
                </a:solidFill>
              </a:rPr>
              <a:t>*IT Security</a:t>
            </a:r>
          </a:p>
          <a:p>
            <a:r>
              <a:rPr lang="en-US" sz="1600" b="1">
                <a:solidFill>
                  <a:srgbClr val="7030A0"/>
                </a:solidFill>
              </a:rPr>
              <a:t>*Financial  </a:t>
            </a:r>
          </a:p>
          <a:p>
            <a:r>
              <a:rPr lang="en-US" sz="1600" b="1">
                <a:solidFill>
                  <a:srgbClr val="7030A0"/>
                </a:solidFill>
              </a:rPr>
              <a:t> expertise</a:t>
            </a:r>
          </a:p>
          <a:p>
            <a:r>
              <a:rPr lang="en-US" sz="1600" b="1">
                <a:solidFill>
                  <a:srgbClr val="7030A0"/>
                </a:solidFill>
              </a:rPr>
              <a:t>*Robust Quality   </a:t>
            </a:r>
          </a:p>
          <a:p>
            <a:r>
              <a:rPr lang="en-US" sz="1600" b="1">
                <a:solidFill>
                  <a:srgbClr val="7030A0"/>
                </a:solidFill>
              </a:rPr>
              <a:t> Program</a:t>
            </a:r>
          </a:p>
          <a:p>
            <a:r>
              <a:rPr lang="en-US" sz="1600" b="1">
                <a:solidFill>
                  <a:srgbClr val="7030A0"/>
                </a:solidFill>
              </a:rPr>
              <a:t>*PharmD</a:t>
            </a:r>
          </a:p>
          <a:p>
            <a:endParaRPr lang="en-US" sz="1600" b="1" u="sng"/>
          </a:p>
          <a:p>
            <a:endParaRPr lang="en-US" sz="1600" b="1" u="sng"/>
          </a:p>
        </p:txBody>
      </p:sp>
      <p:sp>
        <p:nvSpPr>
          <p:cNvPr id="18" name="TextBox 17">
            <a:extLst>
              <a:ext uri="{FF2B5EF4-FFF2-40B4-BE49-F238E27FC236}">
                <a16:creationId xmlns:a16="http://schemas.microsoft.com/office/drawing/2014/main" id="{DB74A1B5-A87A-3D91-1466-A05206CFC6F1}"/>
              </a:ext>
            </a:extLst>
          </p:cNvPr>
          <p:cNvSpPr txBox="1"/>
          <p:nvPr/>
        </p:nvSpPr>
        <p:spPr>
          <a:xfrm>
            <a:off x="744279" y="4292372"/>
            <a:ext cx="2396789" cy="830997"/>
          </a:xfrm>
          <a:prstGeom prst="rect">
            <a:avLst/>
          </a:prstGeom>
          <a:noFill/>
        </p:spPr>
        <p:txBody>
          <a:bodyPr wrap="square" rtlCol="0">
            <a:spAutoFit/>
          </a:bodyPr>
          <a:lstStyle/>
          <a:p>
            <a:r>
              <a:rPr lang="en-US" sz="1600" b="1" u="sng"/>
              <a:t>STAFF GROWTH</a:t>
            </a:r>
          </a:p>
          <a:p>
            <a:endParaRPr lang="en-US" sz="1600" b="1" u="sng"/>
          </a:p>
          <a:p>
            <a:r>
              <a:rPr lang="en-US" sz="1600" b="1">
                <a:solidFill>
                  <a:srgbClr val="7030A0"/>
                </a:solidFill>
              </a:rPr>
              <a:t>9 to 20 current day</a:t>
            </a:r>
          </a:p>
        </p:txBody>
      </p:sp>
      <p:sp>
        <p:nvSpPr>
          <p:cNvPr id="6" name="TextBox 5">
            <a:extLst>
              <a:ext uri="{FF2B5EF4-FFF2-40B4-BE49-F238E27FC236}">
                <a16:creationId xmlns:a16="http://schemas.microsoft.com/office/drawing/2014/main" id="{5E73C8E1-C7A9-F4F7-0F0B-BF5E18B5E00C}"/>
              </a:ext>
            </a:extLst>
          </p:cNvPr>
          <p:cNvSpPr txBox="1"/>
          <p:nvPr/>
        </p:nvSpPr>
        <p:spPr>
          <a:xfrm>
            <a:off x="5950503" y="4231831"/>
            <a:ext cx="2888697" cy="584775"/>
          </a:xfrm>
          <a:prstGeom prst="rect">
            <a:avLst/>
          </a:prstGeom>
          <a:noFill/>
        </p:spPr>
        <p:txBody>
          <a:bodyPr wrap="square" rtlCol="0">
            <a:spAutoFit/>
          </a:bodyPr>
          <a:lstStyle/>
          <a:p>
            <a:r>
              <a:rPr lang="en-US" sz="1600" b="1"/>
              <a:t>2022 HOSPICE PATIENT DIAGNOSES </a:t>
            </a:r>
          </a:p>
        </p:txBody>
      </p:sp>
      <p:sp>
        <p:nvSpPr>
          <p:cNvPr id="9" name="TextBox 8">
            <a:extLst>
              <a:ext uri="{FF2B5EF4-FFF2-40B4-BE49-F238E27FC236}">
                <a16:creationId xmlns:a16="http://schemas.microsoft.com/office/drawing/2014/main" id="{17FE637C-4D90-D9FB-FE44-F74BB05789CD}"/>
              </a:ext>
            </a:extLst>
          </p:cNvPr>
          <p:cNvSpPr txBox="1"/>
          <p:nvPr/>
        </p:nvSpPr>
        <p:spPr>
          <a:xfrm>
            <a:off x="5950503" y="4794740"/>
            <a:ext cx="2888697" cy="2031325"/>
          </a:xfrm>
          <a:prstGeom prst="rect">
            <a:avLst/>
          </a:prstGeom>
          <a:noFill/>
        </p:spPr>
        <p:txBody>
          <a:bodyPr wrap="square" rtlCol="0">
            <a:spAutoFit/>
          </a:bodyPr>
          <a:lstStyle/>
          <a:p>
            <a:r>
              <a:rPr lang="en-US" sz="1400" b="1">
                <a:solidFill>
                  <a:srgbClr val="7030A0"/>
                </a:solidFill>
              </a:rPr>
              <a:t>*Cancer – </a:t>
            </a:r>
            <a:r>
              <a:rPr lang="en-US" sz="1400" b="1"/>
              <a:t>48%</a:t>
            </a:r>
            <a:endParaRPr lang="en-US" sz="1400" b="1">
              <a:solidFill>
                <a:srgbClr val="7030A0"/>
              </a:solidFill>
            </a:endParaRPr>
          </a:p>
          <a:p>
            <a:r>
              <a:rPr lang="en-US" sz="1400" b="1">
                <a:solidFill>
                  <a:srgbClr val="7030A0"/>
                </a:solidFill>
              </a:rPr>
              <a:t>*Cardiac/Circulatory – </a:t>
            </a:r>
            <a:r>
              <a:rPr lang="en-US" sz="1400" b="1"/>
              <a:t>16.35%</a:t>
            </a:r>
          </a:p>
          <a:p>
            <a:r>
              <a:rPr lang="en-US" sz="1400" b="1">
                <a:solidFill>
                  <a:srgbClr val="7030A0"/>
                </a:solidFill>
              </a:rPr>
              <a:t>*Respiratory – </a:t>
            </a:r>
            <a:r>
              <a:rPr lang="en-US" sz="1400" b="1"/>
              <a:t>24.1%</a:t>
            </a:r>
            <a:endParaRPr lang="en-US" sz="1400" b="1">
              <a:solidFill>
                <a:srgbClr val="7030A0"/>
              </a:solidFill>
            </a:endParaRPr>
          </a:p>
          <a:p>
            <a:r>
              <a:rPr lang="en-US" sz="1400" b="1">
                <a:solidFill>
                  <a:srgbClr val="7030A0"/>
                </a:solidFill>
              </a:rPr>
              <a:t>*Alzheimer’s/Dementia – </a:t>
            </a:r>
            <a:r>
              <a:rPr lang="en-US" sz="1400" b="1"/>
              <a:t>7.25%</a:t>
            </a:r>
            <a:endParaRPr lang="en-US" sz="1400" b="1">
              <a:solidFill>
                <a:srgbClr val="7030A0"/>
              </a:solidFill>
            </a:endParaRPr>
          </a:p>
          <a:p>
            <a:r>
              <a:rPr lang="en-US" sz="1400" b="1">
                <a:solidFill>
                  <a:srgbClr val="7030A0"/>
                </a:solidFill>
              </a:rPr>
              <a:t>*Nervous System – </a:t>
            </a:r>
            <a:r>
              <a:rPr lang="en-US" sz="1400" b="1"/>
              <a:t>23.3%</a:t>
            </a:r>
            <a:endParaRPr lang="en-US" sz="1400" b="1">
              <a:solidFill>
                <a:srgbClr val="7030A0"/>
              </a:solidFill>
            </a:endParaRPr>
          </a:p>
          <a:p>
            <a:r>
              <a:rPr lang="en-US" sz="1400" b="1">
                <a:solidFill>
                  <a:srgbClr val="7030A0"/>
                </a:solidFill>
              </a:rPr>
              <a:t>*Musculoskeletal – </a:t>
            </a:r>
            <a:r>
              <a:rPr lang="en-US" sz="1400" b="1"/>
              <a:t>16.7%</a:t>
            </a:r>
            <a:endParaRPr lang="en-US" sz="1400" b="1">
              <a:solidFill>
                <a:srgbClr val="7030A0"/>
              </a:solidFill>
            </a:endParaRPr>
          </a:p>
          <a:p>
            <a:r>
              <a:rPr lang="en-US" sz="1400" b="1">
                <a:solidFill>
                  <a:srgbClr val="7030A0"/>
                </a:solidFill>
              </a:rPr>
              <a:t>*Infection – </a:t>
            </a:r>
            <a:r>
              <a:rPr lang="en-US" sz="1400" b="1"/>
              <a:t>10%</a:t>
            </a:r>
            <a:endParaRPr lang="en-US" sz="1400" b="1">
              <a:solidFill>
                <a:srgbClr val="7030A0"/>
              </a:solidFill>
            </a:endParaRPr>
          </a:p>
          <a:p>
            <a:r>
              <a:rPr lang="en-US" sz="1400" b="1">
                <a:solidFill>
                  <a:srgbClr val="7030A0"/>
                </a:solidFill>
              </a:rPr>
              <a:t>*G.I. – </a:t>
            </a:r>
            <a:r>
              <a:rPr lang="en-US" sz="1400" b="1"/>
              <a:t>10.6%</a:t>
            </a:r>
            <a:endParaRPr lang="en-US" sz="1400" b="1">
              <a:solidFill>
                <a:srgbClr val="7030A0"/>
              </a:solidFill>
            </a:endParaRPr>
          </a:p>
          <a:p>
            <a:r>
              <a:rPr lang="en-US" sz="1400" b="1">
                <a:solidFill>
                  <a:srgbClr val="7030A0"/>
                </a:solidFill>
              </a:rPr>
              <a:t>*Other – </a:t>
            </a:r>
            <a:r>
              <a:rPr lang="en-US" sz="1400" b="1"/>
              <a:t>8.5%</a:t>
            </a:r>
            <a:endParaRPr lang="en-US" sz="1400" b="1">
              <a:solidFill>
                <a:srgbClr val="7030A0"/>
              </a:solidFill>
            </a:endParaRPr>
          </a:p>
        </p:txBody>
      </p:sp>
      <p:sp>
        <p:nvSpPr>
          <p:cNvPr id="10" name="TextBox 9">
            <a:extLst>
              <a:ext uri="{FF2B5EF4-FFF2-40B4-BE49-F238E27FC236}">
                <a16:creationId xmlns:a16="http://schemas.microsoft.com/office/drawing/2014/main" id="{F7CFAF46-7BBE-C4E2-18F6-1E053F14F57F}"/>
              </a:ext>
            </a:extLst>
          </p:cNvPr>
          <p:cNvSpPr txBox="1"/>
          <p:nvPr/>
        </p:nvSpPr>
        <p:spPr>
          <a:xfrm>
            <a:off x="5956334" y="3376957"/>
            <a:ext cx="2892829" cy="338554"/>
          </a:xfrm>
          <a:prstGeom prst="rect">
            <a:avLst/>
          </a:prstGeom>
          <a:noFill/>
        </p:spPr>
        <p:txBody>
          <a:bodyPr wrap="square" lIns="91440" tIns="45720" rIns="91440" bIns="45720" rtlCol="0" anchor="t">
            <a:spAutoFit/>
          </a:bodyPr>
          <a:lstStyle/>
          <a:p>
            <a:r>
              <a:rPr lang="en-US" sz="1600" b="1">
                <a:solidFill>
                  <a:srgbClr val="7030A0"/>
                </a:solidFill>
              </a:rPr>
              <a:t>83 current volunteers</a:t>
            </a:r>
          </a:p>
        </p:txBody>
      </p:sp>
    </p:spTree>
    <p:extLst>
      <p:ext uri="{BB962C8B-B14F-4D97-AF65-F5344CB8AC3E}">
        <p14:creationId xmlns:p14="http://schemas.microsoft.com/office/powerpoint/2010/main" val="127633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EDAE-DFC6-0751-2548-4C4DDF96D1AB}"/>
              </a:ext>
            </a:extLst>
          </p:cNvPr>
          <p:cNvSpPr>
            <a:spLocks noGrp="1"/>
          </p:cNvSpPr>
          <p:nvPr>
            <p:ph type="title"/>
          </p:nvPr>
        </p:nvSpPr>
        <p:spPr>
          <a:xfrm>
            <a:off x="1400399" y="974080"/>
            <a:ext cx="6343202" cy="709865"/>
          </a:xfrm>
        </p:spPr>
        <p:txBody>
          <a:bodyPr/>
          <a:lstStyle/>
          <a:p>
            <a:pPr algn="ctr"/>
            <a:r>
              <a:rPr lang="en-US" b="1"/>
              <a:t>UNDERSTANDING HOSPICE CARE</a:t>
            </a:r>
          </a:p>
        </p:txBody>
      </p:sp>
      <p:pic>
        <p:nvPicPr>
          <p:cNvPr id="4" name="Content Placeholder 3">
            <a:extLst>
              <a:ext uri="{FF2B5EF4-FFF2-40B4-BE49-F238E27FC236}">
                <a16:creationId xmlns:a16="http://schemas.microsoft.com/office/drawing/2014/main" id="{8FDDF435-EC59-FD12-1983-37485889FF66}"/>
              </a:ext>
            </a:extLst>
          </p:cNvPr>
          <p:cNvPicPr>
            <a:picLocks noGrp="1" noChangeAspect="1"/>
          </p:cNvPicPr>
          <p:nvPr>
            <p:ph sz="half" idx="1"/>
          </p:nvPr>
        </p:nvPicPr>
        <p:blipFill>
          <a:blip r:embed="rId2"/>
          <a:stretch>
            <a:fillRect/>
          </a:stretch>
        </p:blipFill>
        <p:spPr>
          <a:xfrm>
            <a:off x="728662" y="2989656"/>
            <a:ext cx="3236119" cy="2184399"/>
          </a:xfrm>
        </p:spPr>
      </p:pic>
      <p:sp>
        <p:nvSpPr>
          <p:cNvPr id="5" name="Content Placeholder 4">
            <a:extLst>
              <a:ext uri="{FF2B5EF4-FFF2-40B4-BE49-F238E27FC236}">
                <a16:creationId xmlns:a16="http://schemas.microsoft.com/office/drawing/2014/main" id="{540F526C-7D10-0928-DD44-5A0327487AB0}"/>
              </a:ext>
            </a:extLst>
          </p:cNvPr>
          <p:cNvSpPr>
            <a:spLocks noGrp="1"/>
          </p:cNvSpPr>
          <p:nvPr>
            <p:ph sz="half" idx="2"/>
          </p:nvPr>
        </p:nvSpPr>
        <p:spPr>
          <a:xfrm>
            <a:off x="4656535" y="2849288"/>
            <a:ext cx="3618869" cy="2562225"/>
          </a:xfrm>
        </p:spPr>
        <p:txBody>
          <a:bodyPr>
            <a:normAutofit/>
          </a:bodyPr>
          <a:lstStyle/>
          <a:p>
            <a:r>
              <a:rPr lang="en-US" sz="1500"/>
              <a:t>Provides support and care for those with a life-limiting illness</a:t>
            </a:r>
          </a:p>
          <a:p>
            <a:r>
              <a:rPr lang="en-US" sz="1500"/>
              <a:t>Recognizes dying as a part of the normal process of living</a:t>
            </a:r>
          </a:p>
          <a:p>
            <a:r>
              <a:rPr lang="en-US" sz="1500"/>
              <a:t>Affirms life and neither hastens nor postpones death</a:t>
            </a:r>
          </a:p>
          <a:p>
            <a:r>
              <a:rPr lang="en-US" sz="1500"/>
              <a:t>Focuses on quality of life for individuals and their family caregivers</a:t>
            </a:r>
          </a:p>
        </p:txBody>
      </p:sp>
    </p:spTree>
    <p:extLst>
      <p:ext uri="{BB962C8B-B14F-4D97-AF65-F5344CB8AC3E}">
        <p14:creationId xmlns:p14="http://schemas.microsoft.com/office/powerpoint/2010/main" val="93336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B8B9-A440-41E3-BE03-7387120175F5}"/>
              </a:ext>
            </a:extLst>
          </p:cNvPr>
          <p:cNvSpPr>
            <a:spLocks noGrp="1"/>
          </p:cNvSpPr>
          <p:nvPr>
            <p:ph type="title"/>
          </p:nvPr>
        </p:nvSpPr>
        <p:spPr>
          <a:xfrm>
            <a:off x="866218" y="1816607"/>
            <a:ext cx="3263267" cy="3364706"/>
          </a:xfrm>
        </p:spPr>
        <p:txBody>
          <a:bodyPr>
            <a:normAutofit/>
          </a:bodyPr>
          <a:lstStyle/>
          <a:p>
            <a:pPr algn="ctr"/>
            <a:endParaRPr lang="en-US" sz="2175">
              <a:solidFill>
                <a:schemeClr val="accent1">
                  <a:lumMod val="50000"/>
                </a:schemeClr>
              </a:solidFill>
              <a:cs typeface="Calibri Light"/>
            </a:endParaRPr>
          </a:p>
          <a:p>
            <a:pPr algn="ctr"/>
            <a:endParaRPr lang="en-US" sz="2175">
              <a:solidFill>
                <a:schemeClr val="accent1">
                  <a:lumMod val="50000"/>
                </a:schemeClr>
              </a:solidFill>
              <a:cs typeface="Calibri Light"/>
            </a:endParaRPr>
          </a:p>
        </p:txBody>
      </p:sp>
      <p:sp>
        <p:nvSpPr>
          <p:cNvPr id="4" name="TextBox 3">
            <a:extLst>
              <a:ext uri="{FF2B5EF4-FFF2-40B4-BE49-F238E27FC236}">
                <a16:creationId xmlns:a16="http://schemas.microsoft.com/office/drawing/2014/main" id="{A72DE4EB-6881-A74A-B2F6-95F843BE3D5E}"/>
              </a:ext>
            </a:extLst>
          </p:cNvPr>
          <p:cNvSpPr txBox="1"/>
          <p:nvPr/>
        </p:nvSpPr>
        <p:spPr>
          <a:xfrm>
            <a:off x="642938" y="2056046"/>
            <a:ext cx="3579019" cy="2585323"/>
          </a:xfrm>
          <a:prstGeom prst="rect">
            <a:avLst/>
          </a:prstGeom>
          <a:noFill/>
        </p:spPr>
        <p:txBody>
          <a:bodyPr wrap="square" rtlCol="0">
            <a:spAutoFit/>
          </a:bodyPr>
          <a:lstStyle/>
          <a:p>
            <a:r>
              <a:rPr lang="en-US" sz="4050" b="1">
                <a:solidFill>
                  <a:schemeClr val="bg1"/>
                </a:solidFill>
              </a:rPr>
              <a:t>CORE ASPECTS OF HOSPICE CARE</a:t>
            </a:r>
          </a:p>
        </p:txBody>
      </p:sp>
      <p:sp>
        <p:nvSpPr>
          <p:cNvPr id="10" name="TextBox 9">
            <a:extLst>
              <a:ext uri="{FF2B5EF4-FFF2-40B4-BE49-F238E27FC236}">
                <a16:creationId xmlns:a16="http://schemas.microsoft.com/office/drawing/2014/main" id="{383E4385-A92F-DD58-CEC5-E3D76FC0568E}"/>
              </a:ext>
            </a:extLst>
          </p:cNvPr>
          <p:cNvSpPr txBox="1"/>
          <p:nvPr/>
        </p:nvSpPr>
        <p:spPr>
          <a:xfrm>
            <a:off x="5077384" y="1294981"/>
            <a:ext cx="3656713" cy="5286062"/>
          </a:xfrm>
          <a:prstGeom prst="rect">
            <a:avLst/>
          </a:prstGeom>
          <a:noFill/>
        </p:spPr>
        <p:txBody>
          <a:bodyPr wrap="square" rtlCol="0">
            <a:spAutoFit/>
          </a:bodyPr>
          <a:lstStyle/>
          <a:p>
            <a:pPr marL="214313" indent="-214313">
              <a:buFont typeface="Wingdings" pitchFamily="2" charset="2"/>
              <a:buChar char="Ø"/>
            </a:pPr>
            <a:r>
              <a:rPr lang="en-US"/>
              <a:t>Person-and-family centered</a:t>
            </a:r>
          </a:p>
          <a:p>
            <a:pPr marL="214313" indent="-214313">
              <a:buFont typeface="Wingdings" pitchFamily="2" charset="2"/>
              <a:buChar char="Ø"/>
            </a:pPr>
            <a:endParaRPr lang="en-US"/>
          </a:p>
          <a:p>
            <a:pPr marL="214313" indent="-214313">
              <a:buFont typeface="Wingdings" pitchFamily="2" charset="2"/>
              <a:buChar char="Ø"/>
            </a:pPr>
            <a:r>
              <a:rPr lang="en-US"/>
              <a:t>Interdisciplinary team care</a:t>
            </a:r>
          </a:p>
          <a:p>
            <a:endParaRPr lang="en-US"/>
          </a:p>
          <a:p>
            <a:pPr marL="285750" indent="-285750">
              <a:buFont typeface="Wingdings" pitchFamily="2" charset="2"/>
              <a:buChar char="Ø"/>
            </a:pPr>
            <a:r>
              <a:rPr lang="en-US"/>
              <a:t>Individualized plan of care and visit schedule</a:t>
            </a:r>
          </a:p>
          <a:p>
            <a:pPr marL="214313" indent="-214313">
              <a:buFont typeface="Wingdings" pitchFamily="2" charset="2"/>
              <a:buChar char="Ø"/>
            </a:pPr>
            <a:endParaRPr lang="en-US"/>
          </a:p>
          <a:p>
            <a:pPr marL="214313" indent="-214313">
              <a:buFont typeface="Wingdings" pitchFamily="2" charset="2"/>
              <a:buChar char="Ø"/>
            </a:pPr>
            <a:r>
              <a:rPr lang="en-US"/>
              <a:t>Provides a range of services</a:t>
            </a:r>
          </a:p>
          <a:p>
            <a:r>
              <a:rPr lang="en-US"/>
              <a:t>    *</a:t>
            </a:r>
            <a:r>
              <a:rPr lang="en-US" b="1"/>
              <a:t>Interdisciplinary case   </a:t>
            </a:r>
          </a:p>
          <a:p>
            <a:r>
              <a:rPr lang="en-US" b="1"/>
              <a:t>     management – pain &amp;  </a:t>
            </a:r>
          </a:p>
          <a:p>
            <a:r>
              <a:rPr lang="en-US" b="1"/>
              <a:t>     symptoms, emotional &amp; </a:t>
            </a:r>
          </a:p>
          <a:p>
            <a:r>
              <a:rPr lang="en-US" b="1"/>
              <a:t>     spiritual support</a:t>
            </a:r>
          </a:p>
          <a:p>
            <a:r>
              <a:rPr lang="en-US" b="1"/>
              <a:t>    </a:t>
            </a:r>
            <a:r>
              <a:rPr lang="en-US"/>
              <a:t>*</a:t>
            </a:r>
            <a:r>
              <a:rPr lang="en-US" b="1"/>
              <a:t>Pharmaceuticals</a:t>
            </a:r>
          </a:p>
          <a:p>
            <a:r>
              <a:rPr lang="en-US" b="1"/>
              <a:t>    </a:t>
            </a:r>
            <a:r>
              <a:rPr lang="en-US"/>
              <a:t>*</a:t>
            </a:r>
            <a:r>
              <a:rPr lang="en-US" b="1"/>
              <a:t>Durable medical </a:t>
            </a:r>
          </a:p>
          <a:p>
            <a:r>
              <a:rPr lang="en-US" b="1"/>
              <a:t>     equipment</a:t>
            </a:r>
          </a:p>
          <a:p>
            <a:r>
              <a:rPr lang="en-US" b="1"/>
              <a:t>    </a:t>
            </a:r>
            <a:r>
              <a:rPr lang="en-US"/>
              <a:t>*</a:t>
            </a:r>
            <a:r>
              <a:rPr lang="en-US" b="1"/>
              <a:t>Supplies</a:t>
            </a:r>
          </a:p>
          <a:p>
            <a:r>
              <a:rPr lang="en-US" b="1"/>
              <a:t>    </a:t>
            </a:r>
            <a:r>
              <a:rPr lang="en-US"/>
              <a:t>*</a:t>
            </a:r>
            <a:r>
              <a:rPr lang="en-US" b="1"/>
              <a:t>Volunteers</a:t>
            </a:r>
          </a:p>
          <a:p>
            <a:r>
              <a:rPr lang="en-US" b="1"/>
              <a:t>    </a:t>
            </a:r>
            <a:r>
              <a:rPr lang="en-US"/>
              <a:t>*</a:t>
            </a:r>
            <a:r>
              <a:rPr lang="en-US" b="1"/>
              <a:t>Grief support</a:t>
            </a:r>
          </a:p>
          <a:p>
            <a:pPr marL="214313" indent="-214313">
              <a:buFont typeface="Wingdings" pitchFamily="2" charset="2"/>
              <a:buChar char="Ø"/>
            </a:pPr>
            <a:endParaRPr lang="en-US" sz="1350"/>
          </a:p>
        </p:txBody>
      </p:sp>
    </p:spTree>
    <p:extLst>
      <p:ext uri="{BB962C8B-B14F-4D97-AF65-F5344CB8AC3E}">
        <p14:creationId xmlns:p14="http://schemas.microsoft.com/office/powerpoint/2010/main" val="2365214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64b932-36ae-4876-a92a-02cca4dd7a04">
      <Terms xmlns="http://schemas.microsoft.com/office/infopath/2007/PartnerControls"/>
    </lcf76f155ced4ddcb4097134ff3c332f>
    <TaxCatchAll xmlns="d7a85234-0887-4a45-89d5-2c2b7ee210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CB2AB0475401468A8D3C7E2BDA9D86" ma:contentTypeVersion="15" ma:contentTypeDescription="Create a new document." ma:contentTypeScope="" ma:versionID="7b9f5f57fc5cbef73b9dca117e180246">
  <xsd:schema xmlns:xsd="http://www.w3.org/2001/XMLSchema" xmlns:xs="http://www.w3.org/2001/XMLSchema" xmlns:p="http://schemas.microsoft.com/office/2006/metadata/properties" xmlns:ns2="6e64b932-36ae-4876-a92a-02cca4dd7a04" xmlns:ns3="d7a85234-0887-4a45-89d5-2c2b7ee21002" targetNamespace="http://schemas.microsoft.com/office/2006/metadata/properties" ma:root="true" ma:fieldsID="ff6bb7d1b6e96693a90ec5b15607bfd4" ns2:_="" ns3:_="">
    <xsd:import namespace="6e64b932-36ae-4876-a92a-02cca4dd7a04"/>
    <xsd:import namespace="d7a85234-0887-4a45-89d5-2c2b7ee21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4b932-36ae-4876-a92a-02cca4dd7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88c1e0-43b8-4cd3-9c45-3fb0a1af16f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a85234-0887-4a45-89d5-2c2b7ee210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26377a-ac1b-4f36-834d-b0d3510d8876}" ma:internalName="TaxCatchAll" ma:showField="CatchAllData" ma:web="d7a85234-0887-4a45-89d5-2c2b7ee21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37ED98-715E-4F6E-AA39-2A0922C54355}">
  <ds:schemaRefs>
    <ds:schemaRef ds:uri="6e64b932-36ae-4876-a92a-02cca4dd7a04"/>
    <ds:schemaRef ds:uri="d7a85234-0887-4a45-89d5-2c2b7ee21002"/>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C0AD46F1-F135-45B3-88D9-B09A2FCFA4CD}">
  <ds:schemaRefs>
    <ds:schemaRef ds:uri="6e64b932-36ae-4876-a92a-02cca4dd7a04"/>
    <ds:schemaRef ds:uri="d7a85234-0887-4a45-89d5-2c2b7ee210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F6958D-AAC6-4D0D-957E-588859D240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2167</Words>
  <Application>Microsoft Macintosh PowerPoint</Application>
  <PresentationFormat>On-screen Show (4:3)</PresentationFormat>
  <Paragraphs>338</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Courier New</vt:lpstr>
      <vt:lpstr>Wingdings</vt:lpstr>
      <vt:lpstr>Wingdings 3</vt:lpstr>
      <vt:lpstr>Ion Boardroom</vt:lpstr>
      <vt:lpstr>Hospice &amp;  Palliative Care of  Martha's Vineyard</vt:lpstr>
      <vt:lpstr>PowerPoint Presentation</vt:lpstr>
      <vt:lpstr>OUR MISSION</vt:lpstr>
      <vt:lpstr>2022 – A MILESTONE YEAR OF GROWTH</vt:lpstr>
      <vt:lpstr>      SOME FAST FACTS ABOUT HOSPICE and PALLIATIVE CARE </vt:lpstr>
      <vt:lpstr>SOME COMMON MISCONCEPTIONS ABOUT HOSPICE CARE</vt:lpstr>
      <vt:lpstr>OUR DELIVERY IMPACT  PAST 3 YEARS AS WE  PREPARED FOR MEDICARE 2019-2022</vt:lpstr>
      <vt:lpstr>UNDERSTANDING HOSPICE CARE</vt:lpstr>
      <vt:lpstr> </vt:lpstr>
      <vt:lpstr>HOSPICE TEAM MEMBERS</vt:lpstr>
      <vt:lpstr>WORK OF THE HOSPICE TEAM</vt:lpstr>
      <vt:lpstr>WHERE IS HOSPICE PROVIDED?</vt:lpstr>
      <vt:lpstr>ADMISSION CRITERIA AND ELIGIBILITY</vt:lpstr>
      <vt:lpstr>PowerPoint Presentation</vt:lpstr>
      <vt:lpstr>WHO PAYS FOR CARE?</vt:lpstr>
      <vt:lpstr>PowerPoint Presentation</vt:lpstr>
      <vt:lpstr>BENEFITS OF PALLIATIVE CARE</vt:lpstr>
      <vt:lpstr>UNDERSTANDING GRIEF COUNSELING AND BEREAVEMENT SERVICES</vt:lpstr>
      <vt:lpstr>THE HPCMV DIFFERENCE ON MARTHA’S VINEYARD</vt:lpstr>
      <vt:lpstr>ACCESSING OUR SERVICES</vt:lpstr>
      <vt:lpstr>OUR MAJOR ANNUAL FUNDRAISING EVENTS</vt:lpstr>
      <vt:lpstr>STRATEGIC GOALS</vt:lpstr>
      <vt:lpstr>SOME ONLINE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Wozniak</dc:creator>
  <cp:lastModifiedBy>Cathy Wozniak</cp:lastModifiedBy>
  <cp:revision>1</cp:revision>
  <dcterms:created xsi:type="dcterms:W3CDTF">2021-11-03T23:57:37Z</dcterms:created>
  <dcterms:modified xsi:type="dcterms:W3CDTF">2023-02-14T02:31:03Z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0x010100E4CB2AB0475401468A8D3C7E2BDA9D86</vt:lpwstr>
  </property>
  <property fmtid="{D5CDD505-2E9C-101B-9397-08002B2CF9AE}" pid="3" name="MediaServiceImageTags">
    <vt:lpwstr/>
  </property>
</Properties>
</file>