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2" r:id="rId2"/>
    <p:sldId id="284" r:id="rId3"/>
    <p:sldId id="290" r:id="rId4"/>
    <p:sldId id="291" r:id="rId5"/>
    <p:sldId id="285" r:id="rId6"/>
    <p:sldId id="259" r:id="rId7"/>
    <p:sldId id="279" r:id="rId8"/>
    <p:sldId id="262" r:id="rId9"/>
    <p:sldId id="263" r:id="rId10"/>
    <p:sldId id="266" r:id="rId11"/>
    <p:sldId id="267" r:id="rId12"/>
    <p:sldId id="2141411426" r:id="rId13"/>
    <p:sldId id="2141411425" r:id="rId14"/>
    <p:sldId id="287" r:id="rId15"/>
    <p:sldId id="288" r:id="rId16"/>
    <p:sldId id="2141411428" r:id="rId17"/>
    <p:sldId id="2141411429" r:id="rId18"/>
    <p:sldId id="2141411427" r:id="rId19"/>
    <p:sldId id="2141411430" r:id="rId20"/>
  </p:sldIdLst>
  <p:sldSz cx="12192000" cy="6858000"/>
  <p:notesSz cx="9388475" cy="71024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9CC62-3B5D-4CD2-8211-E85FA2CC1FE7}" v="171" dt="2023-04-06T20:53:44.3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674"/>
  </p:normalViewPr>
  <p:slideViewPr>
    <p:cSldViewPr>
      <p:cViewPr varScale="1">
        <p:scale>
          <a:sx n="81" d="100"/>
          <a:sy n="81" d="100"/>
        </p:scale>
        <p:origin x="96" y="5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691" y="0"/>
            <a:ext cx="4068339" cy="3567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02485-8F88-463E-B72D-A8E2AB89CEED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691" y="6745708"/>
            <a:ext cx="4068339" cy="3567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2E88D-8726-451F-9ED3-8FBE5222F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8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9299" y="408223"/>
            <a:ext cx="11353401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3995" y="232104"/>
            <a:ext cx="4532630" cy="862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7507" y="2305176"/>
            <a:ext cx="8498205" cy="220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47805" y="6557009"/>
            <a:ext cx="31813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elindaloberg@gmail.com" TargetMode="External"/><Relationship Id="rId2" Type="http://schemas.openxmlformats.org/officeDocument/2006/relationships/hyperlink" Target="mailto:pollybrown0154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oreiipaddy@gmail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F1F1-36DC-239E-0E8C-0AF9303A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995" y="232104"/>
            <a:ext cx="4532630" cy="184512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</a:rPr>
              <a:t>Navigator Homes of Martha’s Vineyard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Green House Homes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Edgartown, MA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CFE9D-6F40-58F8-BFBF-2CCC9C823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05176"/>
            <a:ext cx="7023125" cy="3848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F9043-BB0A-B69E-8F42-C99A4CF31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2" y="0"/>
            <a:ext cx="244484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60" y="851916"/>
            <a:ext cx="9514331" cy="58552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5004" y="165671"/>
            <a:ext cx="10377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Proposed</a:t>
            </a:r>
            <a:r>
              <a:rPr sz="3600" b="0" spc="-14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Green</a:t>
            </a:r>
            <a:r>
              <a:rPr sz="3600" b="0" spc="-1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House</a:t>
            </a:r>
            <a:r>
              <a:rPr sz="3600" b="0" spc="-11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Residence</a:t>
            </a:r>
            <a:r>
              <a:rPr sz="3600" b="0" spc="-15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for</a:t>
            </a:r>
            <a:r>
              <a:rPr sz="3600" b="0" spc="-10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Martha’s</a:t>
            </a:r>
            <a:r>
              <a:rPr sz="3600" b="0" spc="-13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Vineyard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2392" y="6621016"/>
            <a:ext cx="318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25" dirty="0">
                <a:latin typeface="Calibri"/>
                <a:cs typeface="Calibri"/>
              </a:rPr>
              <a:t>10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988" y="900683"/>
            <a:ext cx="9404603" cy="57835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524" y="122491"/>
            <a:ext cx="11369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Proposed</a:t>
            </a:r>
            <a:r>
              <a:rPr sz="3600" b="0" spc="-12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Garden</a:t>
            </a:r>
            <a:r>
              <a:rPr sz="3600" b="0" spc="-1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View</a:t>
            </a:r>
            <a:r>
              <a:rPr sz="3600" b="0" spc="-8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of</a:t>
            </a:r>
            <a:r>
              <a:rPr sz="3600" b="0" spc="-8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Green</a:t>
            </a:r>
            <a:r>
              <a:rPr sz="3600" b="0" spc="-1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House</a:t>
            </a:r>
            <a:r>
              <a:rPr sz="3600" b="0" spc="-10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for</a:t>
            </a:r>
            <a:r>
              <a:rPr sz="3600" b="0" spc="-8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Martha’s</a:t>
            </a:r>
            <a:r>
              <a:rPr sz="3600" b="0" spc="-95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Vineyard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2392" y="6621016"/>
            <a:ext cx="318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spc="-25" dirty="0">
                <a:latin typeface="Calibri"/>
                <a:cs typeface="Calibri"/>
              </a:rPr>
              <a:t>11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12DCA3-B7CF-3AF9-3242-A3BCE3C5F830}"/>
              </a:ext>
            </a:extLst>
          </p:cNvPr>
          <p:cNvGrpSpPr/>
          <p:nvPr/>
        </p:nvGrpSpPr>
        <p:grpSpPr>
          <a:xfrm>
            <a:off x="492442" y="0"/>
            <a:ext cx="11332114" cy="6858000"/>
            <a:chOff x="0" y="0"/>
            <a:chExt cx="1133213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B1AD0F-62BE-3B4A-4DE2-A5E913CA24E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20713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559990-33EC-3F7B-21AA-C1267DD86B9C}"/>
                </a:ext>
              </a:extLst>
            </p:cNvPr>
            <p:cNvSpPr/>
            <p:nvPr/>
          </p:nvSpPr>
          <p:spPr>
            <a:xfrm>
              <a:off x="4856284" y="6108954"/>
              <a:ext cx="574449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490</a:t>
              </a:r>
              <a:endPara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FE81D1-A026-FF3E-5CF1-B81B40CD17E2}"/>
                </a:ext>
              </a:extLst>
            </p:cNvPr>
            <p:cNvSpPr/>
            <p:nvPr/>
          </p:nvSpPr>
          <p:spPr>
            <a:xfrm>
              <a:off x="5313507" y="6108954"/>
              <a:ext cx="2330847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EDGARTOWN</a:t>
              </a:r>
              <a:endPara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EC0825-5D61-ECB9-B64A-CE60AC6E4A0B}"/>
                </a:ext>
              </a:extLst>
            </p:cNvPr>
            <p:cNvSpPr/>
            <p:nvPr/>
          </p:nvSpPr>
          <p:spPr>
            <a:xfrm>
              <a:off x="7091482" y="6108954"/>
              <a:ext cx="101245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-</a:t>
              </a:r>
              <a:endPara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5CCFBA-D3E8-4F56-36CE-06A65B15EB3D}"/>
                </a:ext>
              </a:extLst>
            </p:cNvPr>
            <p:cNvSpPr/>
            <p:nvPr/>
          </p:nvSpPr>
          <p:spPr>
            <a:xfrm>
              <a:off x="7193084" y="6108954"/>
              <a:ext cx="4139052" cy="3040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VINEYARD HAVEN ROAD</a:t>
              </a:r>
              <a:endParaRPr lang="en-US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33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F9FE-5EE8-4091-9A99-C019652F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995" y="232104"/>
            <a:ext cx="4532630" cy="1107996"/>
          </a:xfrm>
        </p:spPr>
        <p:txBody>
          <a:bodyPr/>
          <a:lstStyle/>
          <a:p>
            <a:r>
              <a:rPr lang="en-US" sz="3600" dirty="0"/>
              <a:t>Site Plan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8CC7C-2CC5-4DB3-9D8F-E02FDA0CE241}"/>
              </a:ext>
            </a:extLst>
          </p:cNvPr>
          <p:cNvSpPr txBox="1"/>
          <p:nvPr/>
        </p:nvSpPr>
        <p:spPr>
          <a:xfrm>
            <a:off x="8656320" y="2133600"/>
            <a:ext cx="29774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setback of Building </a:t>
            </a:r>
          </a:p>
          <a:p>
            <a:r>
              <a:rPr lang="en-US" dirty="0"/>
              <a:t>To lot line West 200</a:t>
            </a:r>
          </a:p>
          <a:p>
            <a:r>
              <a:rPr lang="en-US" dirty="0"/>
              <a:t>To lot line East 195</a:t>
            </a:r>
          </a:p>
          <a:p>
            <a:endParaRPr lang="en-US" dirty="0"/>
          </a:p>
          <a:p>
            <a:r>
              <a:rPr lang="en-US" dirty="0"/>
              <a:t>Minimum setback of Building </a:t>
            </a:r>
          </a:p>
          <a:p>
            <a:r>
              <a:rPr lang="en-US" dirty="0"/>
              <a:t>To Building West 245’</a:t>
            </a:r>
          </a:p>
          <a:p>
            <a:endParaRPr lang="en-US" dirty="0"/>
          </a:p>
          <a:p>
            <a:r>
              <a:rPr lang="en-US" dirty="0"/>
              <a:t>Undisturbed area 16.13 acres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ED392-9590-4E3E-B39A-589B71AC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7354152" cy="49959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E22321-D150-DEA8-95EF-212D839EE6BF}"/>
              </a:ext>
            </a:extLst>
          </p:cNvPr>
          <p:cNvSpPr txBox="1"/>
          <p:nvPr/>
        </p:nvSpPr>
        <p:spPr>
          <a:xfrm>
            <a:off x="5080883" y="6257677"/>
            <a:ext cx="1971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3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B6B6-3EAF-8FD1-8524-275EA569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2104"/>
            <a:ext cx="10972800" cy="553998"/>
          </a:xfrm>
        </p:spPr>
        <p:txBody>
          <a:bodyPr/>
          <a:lstStyle/>
          <a:p>
            <a:r>
              <a:rPr lang="en-US" sz="3600" dirty="0"/>
              <a:t>Affordability of the Navigator Skilled Nursing Residence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2720-0945-80C0-85BF-A5BE75F5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6800"/>
            <a:ext cx="12039600" cy="504753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All Windemere Residents will be welcomed into Navigator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Current Windemere demographics: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2800" dirty="0"/>
              <a:t>100% Island Residents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2800" b="1" dirty="0"/>
              <a:t>93% with incomes $24,000 or less (=28 of 30 residents)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2800" dirty="0"/>
              <a:t>Average Age is 87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2800" dirty="0"/>
              <a:t>80% Elderly Women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Medicaid Income Eligibility: $24,000,or less/year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No required “Out of Pocket” expenses for Medicaid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u="sng" dirty="0"/>
              <a:t>61% Navigator Residents</a:t>
            </a:r>
            <a:r>
              <a:rPr lang="en-US" sz="3600" b="1" dirty="0"/>
              <a:t> to be Medicaid &amp; Medicare Eligible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11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B6B6-3EAF-8FD1-8524-275EA569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2104"/>
            <a:ext cx="10972800" cy="553998"/>
          </a:xfrm>
        </p:spPr>
        <p:txBody>
          <a:bodyPr/>
          <a:lstStyle/>
          <a:p>
            <a:r>
              <a:rPr lang="en-US" sz="3600" dirty="0"/>
              <a:t>Affordability of the Navigator Skilled Nursing Residence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2720-0945-80C0-85BF-A5BE75F5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11201400" cy="387798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Medicaid reimbursements do not cover the cost of care.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 mix of private pay &amp; Medicaid &amp; Medicare will support the financial sustainability of Navigator.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Without this mix you are back to the Windemere financial model, losing $3M/year, and will have no on-Island skilled nursing  and only limited rehabilitation services.</a:t>
            </a:r>
          </a:p>
        </p:txBody>
      </p:sp>
    </p:spTree>
    <p:extLst>
      <p:ext uri="{BB962C8B-B14F-4D97-AF65-F5344CB8AC3E}">
        <p14:creationId xmlns:p14="http://schemas.microsoft.com/office/powerpoint/2010/main" val="421457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E151-88A1-2025-AC09-7C45F557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104"/>
            <a:ext cx="5689625" cy="1107996"/>
          </a:xfrm>
        </p:spPr>
        <p:txBody>
          <a:bodyPr/>
          <a:lstStyle/>
          <a:p>
            <a:r>
              <a:rPr lang="en-US" sz="3600" dirty="0"/>
              <a:t>Financing Navigator Homes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B8159-DA01-E847-0BE5-7D30537D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524000"/>
            <a:ext cx="7909712" cy="3016210"/>
          </a:xfrm>
        </p:spPr>
        <p:txBody>
          <a:bodyPr/>
          <a:lstStyle/>
          <a:p>
            <a:r>
              <a:rPr lang="en-US" sz="2800" dirty="0"/>
              <a:t>Total cost:  $68 Million</a:t>
            </a:r>
          </a:p>
          <a:p>
            <a:r>
              <a:rPr lang="en-US" sz="2800" dirty="0"/>
              <a:t>USDA Loan  $53 Million</a:t>
            </a:r>
          </a:p>
          <a:p>
            <a:r>
              <a:rPr lang="en-US" sz="2800" dirty="0"/>
              <a:t>Land:            $10 Million</a:t>
            </a:r>
          </a:p>
          <a:p>
            <a:r>
              <a:rPr lang="en-US" sz="2800" dirty="0"/>
              <a:t>USDA Grant: 0.7 Million</a:t>
            </a:r>
          </a:p>
          <a:p>
            <a:r>
              <a:rPr lang="en-US" sz="2800" dirty="0"/>
              <a:t>Donations Needed:  $5.350 Million</a:t>
            </a:r>
          </a:p>
          <a:p>
            <a:r>
              <a:rPr lang="en-US" sz="2800" dirty="0"/>
              <a:t>Raised to Date:  $5.0 Million</a:t>
            </a:r>
          </a:p>
          <a:p>
            <a:r>
              <a:rPr lang="en-US" sz="2800" dirty="0"/>
              <a:t>Donations needed: $350,000</a:t>
            </a:r>
          </a:p>
        </p:txBody>
      </p:sp>
    </p:spTree>
    <p:extLst>
      <p:ext uri="{BB962C8B-B14F-4D97-AF65-F5344CB8AC3E}">
        <p14:creationId xmlns:p14="http://schemas.microsoft.com/office/powerpoint/2010/main" val="146143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A803-E461-38A3-E1FF-2F66F6E6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995" y="232104"/>
            <a:ext cx="2729205" cy="682296"/>
          </a:xfrm>
        </p:spPr>
        <p:txBody>
          <a:bodyPr/>
          <a:lstStyle/>
          <a:p>
            <a:r>
              <a:rPr lang="en-US" sz="3600" dirty="0"/>
              <a:t>In Conclusion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0205D-EB10-651D-7A98-1E1A72841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914400"/>
            <a:ext cx="9829800" cy="38779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Navigator Homes of Martha’s Vineyard is needed on the Island because otherwise, when Windemere closes, the island will have no skilled nursing care or expanded rehabilitation services.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Navigator Homes needs to raise an additional $350,000 for construction.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Navigator replaces Windemere, and staff housing is built, then the hospital can expand the health care it will be able to give.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HAVE NAVIGATOR HOMES, WE’LL HAVE BETTER ALL AROUND 		MEDICAL CARE ON MARTHA’S VINEYARD.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03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98B4-19E5-336F-7DBC-5E934459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995" y="232104"/>
            <a:ext cx="4532630" cy="553998"/>
          </a:xfrm>
        </p:spPr>
        <p:txBody>
          <a:bodyPr/>
          <a:lstStyle/>
          <a:p>
            <a:r>
              <a:rPr lang="en-US" sz="3600" dirty="0"/>
              <a:t>How Can You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FC76-FBBF-779F-91C2-03DBB92D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507" y="1219200"/>
            <a:ext cx="8498205" cy="584775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Spread the word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Send a donation to Navigator Homes of MV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PO Box 1356, Vineyard Haven, MA  02568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Introduce us to others who might be interested in supporting Navigator Homes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If you’d like to be more involved, contact:</a:t>
            </a:r>
          </a:p>
          <a:p>
            <a:r>
              <a:rPr lang="en-US" sz="2800" dirty="0"/>
              <a:t>   Polly Brown:  </a:t>
            </a:r>
            <a:r>
              <a:rPr lang="en-US" sz="2800" dirty="0">
                <a:hlinkClick r:id="rId2"/>
              </a:rPr>
              <a:t>pollybrown0154@gmail.com</a:t>
            </a:r>
            <a:endParaRPr lang="en-US" sz="2800" dirty="0"/>
          </a:p>
          <a:p>
            <a:r>
              <a:rPr lang="en-US" sz="2800" dirty="0"/>
              <a:t>   Melinda Loberg:  </a:t>
            </a:r>
            <a:r>
              <a:rPr lang="en-US" sz="2800" dirty="0">
                <a:hlinkClick r:id="rId3"/>
              </a:rPr>
              <a:t>melindaloberg@gmail.com</a:t>
            </a:r>
            <a:endParaRPr lang="en-US" sz="2800" dirty="0"/>
          </a:p>
          <a:p>
            <a:r>
              <a:rPr lang="en-US" sz="2800" dirty="0"/>
              <a:t>   Paddy Moore: </a:t>
            </a:r>
            <a:r>
              <a:rPr lang="en-US" sz="2800" dirty="0">
                <a:hlinkClick r:id="rId4"/>
              </a:rPr>
              <a:t>mooreiipaddy@gmail.com</a:t>
            </a:r>
            <a:r>
              <a:rPr lang="en-US" sz="2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Thank you!</a:t>
            </a:r>
          </a:p>
          <a:p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597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838E-BA66-3A4C-84FF-2DDBB9CD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995" y="232104"/>
            <a:ext cx="4532630" cy="58477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Navigator Homes of MV Board of Directors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3D843-B471-EE42-BCAD-B62A24E2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507" y="1295400"/>
            <a:ext cx="8498205" cy="38862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2000" dirty="0"/>
              <a:t>David McDonough, President</a:t>
            </a:r>
          </a:p>
          <a:p>
            <a:pPr algn="ctr"/>
            <a:r>
              <a:rPr lang="en-US" sz="2000" dirty="0"/>
              <a:t>David Roush, V. President</a:t>
            </a:r>
          </a:p>
          <a:p>
            <a:pPr algn="ctr"/>
            <a:r>
              <a:rPr lang="en-US" sz="2000" dirty="0"/>
              <a:t>Mary (Polly) Brown, Treasurer</a:t>
            </a:r>
          </a:p>
          <a:p>
            <a:pPr algn="ctr"/>
            <a:r>
              <a:rPr lang="en-US" sz="2000" dirty="0"/>
              <a:t>Melinda Loberg, Secretary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H. Glenn </a:t>
            </a:r>
            <a:r>
              <a:rPr lang="en-US" sz="2000" dirty="0" err="1"/>
              <a:t>Alberich</a:t>
            </a:r>
            <a:endParaRPr lang="en-US" sz="2000" dirty="0"/>
          </a:p>
          <a:p>
            <a:pPr algn="ctr"/>
            <a:r>
              <a:rPr lang="en-US" sz="2000" dirty="0"/>
              <a:t>Aliya Browne</a:t>
            </a:r>
          </a:p>
          <a:p>
            <a:pPr algn="ctr"/>
            <a:r>
              <a:rPr lang="en-US" sz="2000" dirty="0"/>
              <a:t>Maureen Corrigan</a:t>
            </a:r>
          </a:p>
          <a:p>
            <a:pPr algn="ctr"/>
            <a:r>
              <a:rPr lang="en-US" sz="2000" dirty="0"/>
              <a:t>Cynthia Hubbard</a:t>
            </a:r>
          </a:p>
          <a:p>
            <a:pPr algn="ctr"/>
            <a:r>
              <a:rPr lang="en-US" sz="2000" dirty="0"/>
              <a:t>Patricia (Paddy) Moore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6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2E540D-A9FA-E9D1-0447-5E2CB0A4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9220200" cy="553998"/>
          </a:xfrm>
        </p:spPr>
        <p:txBody>
          <a:bodyPr/>
          <a:lstStyle/>
          <a:p>
            <a:r>
              <a:rPr lang="en-US" sz="3600" dirty="0"/>
              <a:t>         		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13418-80D8-C5E6-862C-ED7938D7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219200"/>
            <a:ext cx="10515600" cy="449353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1996 – Windemere was built 26 Years Ago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Windemere Loses $3M/Year because: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90% of Windemere payments are from Medicaid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Medicaid reimbursements do not cover costs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Staff shortages contributed to the financial woes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Windemere is a dated facility and has an institutional care model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MVH subsidizes this loss, detracting from their ability to provide other medical services.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393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3A0C-16A8-4B3D-8E92-F03113FE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4020799" y="232104"/>
            <a:ext cx="228601" cy="862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DA9B6-AA17-21BB-D4A8-6FF3ACF3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381000"/>
            <a:ext cx="9525000" cy="69249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MVH acquired 28 acres at 490 Edgartown Road in Edgartown from the Norton family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MVH issued an RFP for a replacement skilled nursing and rehabilitation center; Navigator Homes of MV was chosen.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2021</a:t>
            </a:r>
            <a:r>
              <a:rPr lang="en-US" sz="1800" dirty="0"/>
              <a:t>  </a:t>
            </a:r>
            <a:r>
              <a:rPr lang="en-US" sz="3600" dirty="0"/>
              <a:t>Edgartown Town Meeting unanimously approved new zoning for senior housing, including staff housing as an ancillary use to the nursing home.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MVH plans to build staff housing on the site to support both Navigator and MVH staff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4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8F0F-6B18-E463-A7A7-CA5D9D06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4020799" y="232104"/>
            <a:ext cx="228601" cy="862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267E7-C44D-8B1B-60D6-210EE1D5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507" y="609600"/>
            <a:ext cx="8498205" cy="7201972"/>
          </a:xfrm>
        </p:spPr>
        <p:txBody>
          <a:bodyPr wrap="square" lIns="0" tIns="0" rIns="0" bIns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All local permits have been approved: </a:t>
            </a:r>
            <a:r>
              <a:rPr lang="en-US" sz="3600" dirty="0">
                <a:ea typeface="+mn-lt"/>
                <a:cs typeface="+mn-lt"/>
              </a:rPr>
              <a:t>🎉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 </a:t>
            </a:r>
            <a:r>
              <a:rPr lang="en-US" sz="3600" dirty="0">
                <a:ea typeface="+mn-lt"/>
                <a:cs typeface="+mn-lt"/>
              </a:rPr>
              <a:t>👍</a:t>
            </a:r>
            <a:r>
              <a:rPr lang="en-US" sz="3600" dirty="0"/>
              <a:t>MV Commission , </a:t>
            </a:r>
            <a:r>
              <a:rPr lang="en-US" sz="3600" dirty="0">
                <a:ea typeface="+mn-lt"/>
                <a:cs typeface="+mn-lt"/>
              </a:rPr>
              <a:t>👍 </a:t>
            </a:r>
            <a:r>
              <a:rPr lang="en-US" sz="3600" dirty="0"/>
              <a:t>Board of Health and </a:t>
            </a:r>
            <a:r>
              <a:rPr lang="en-US" sz="3600" dirty="0">
                <a:ea typeface="+mn-lt"/>
                <a:cs typeface="+mn-lt"/>
              </a:rPr>
              <a:t>👍</a:t>
            </a:r>
            <a:r>
              <a:rPr lang="en-US" sz="3600" dirty="0"/>
              <a:t>Planning Board </a:t>
            </a:r>
            <a:endParaRPr lang="en-US" sz="3600" dirty="0">
              <a:cs typeface="Calibri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Mass Department of Public Health Council Determination of Need and architectural plans are approved.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The Building permit is being reviewed by the Edgartown Building Department.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Hebrew Senior Life joined the team as consultant and will manage Navigator Homes.   </a:t>
            </a:r>
            <a:r>
              <a:rPr lang="en-US" sz="3600" dirty="0">
                <a:ea typeface="+mn-lt"/>
                <a:cs typeface="+mn-lt"/>
              </a:rPr>
              <a:t>👏 🎉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98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B6B6-3EAF-8FD1-8524-275EA569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2104"/>
            <a:ext cx="10972800" cy="553998"/>
          </a:xfrm>
        </p:spPr>
        <p:txBody>
          <a:bodyPr/>
          <a:lstStyle/>
          <a:p>
            <a:r>
              <a:rPr lang="en-US" sz="3600" dirty="0"/>
              <a:t>Windemere Is To Be Replaced By Navigator Green House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2720-0945-80C0-85BF-A5BE75F5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14400"/>
            <a:ext cx="12039600" cy="572464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Windemere Institutional Model will close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Vacated Windemere space will be used for new clinical offerings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Navigator to replace Windemere with </a:t>
            </a:r>
            <a:r>
              <a:rPr lang="en-US" sz="3600" b="1" dirty="0"/>
              <a:t>Green House Model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Core Values of the </a:t>
            </a:r>
            <a:r>
              <a:rPr lang="en-US" sz="3600" b="1" dirty="0"/>
              <a:t>Green House Model</a:t>
            </a:r>
            <a:r>
              <a:rPr lang="en-US" sz="3600" dirty="0"/>
              <a:t>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/>
              <a:t>Real Home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/>
              <a:t>A Real Home, not an institutional setting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/>
              <a:t>Meaningful Life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/>
              <a:t>A Meaningful Life to enhance elder wellbeing &amp; autonomy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/>
              <a:t>Empowered Staff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/>
              <a:t>Empowered Staff provide hands on care in a collaborative 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546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12191998" cy="68549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385" y="1024889"/>
            <a:ext cx="4638040" cy="647700"/>
          </a:xfrm>
          <a:prstGeom prst="rect">
            <a:avLst/>
          </a:prstGeom>
          <a:solidFill>
            <a:srgbClr val="006EC0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2920">
              <a:lnSpc>
                <a:spcPts val="4210"/>
              </a:lnSpc>
            </a:pPr>
            <a:r>
              <a:rPr sz="3600" b="0" dirty="0">
                <a:solidFill>
                  <a:srgbClr val="FFFFFF"/>
                </a:solidFill>
                <a:latin typeface="Calibri"/>
                <a:cs typeface="Calibri"/>
              </a:rPr>
              <a:t>Windemere</a:t>
            </a:r>
            <a:r>
              <a:rPr sz="3600" b="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Calibri"/>
                <a:cs typeface="Calibri"/>
              </a:rPr>
              <a:t>Today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2392" y="6621016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latin typeface="Calibri"/>
                <a:cs typeface="Calibri"/>
              </a:rPr>
              <a:t>6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83A20-D76D-43C3-A842-09C9128EB1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38" y="1057275"/>
            <a:ext cx="10194324" cy="54329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507EC-FD09-4775-AE19-8BBEEB380E57}"/>
              </a:ext>
            </a:extLst>
          </p:cNvPr>
          <p:cNvSpPr txBox="1"/>
          <p:nvPr/>
        </p:nvSpPr>
        <p:spPr>
          <a:xfrm>
            <a:off x="3390900" y="295275"/>
            <a:ext cx="493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Green House Bedroom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6DE333-D38A-3843-810F-D879FF4C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4937FE-03C6-4723-8D8C-0A031A3639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7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27532"/>
            <a:ext cx="10363199" cy="56692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6342" y="154940"/>
            <a:ext cx="7063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A</a:t>
            </a:r>
            <a:r>
              <a:rPr sz="3600" b="0" spc="-4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Green</a:t>
            </a:r>
            <a:r>
              <a:rPr sz="3600" b="0" spc="-9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House</a:t>
            </a:r>
            <a:r>
              <a:rPr sz="3600" b="0" spc="-3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Common</a:t>
            </a:r>
            <a:r>
              <a:rPr sz="3600" b="0" spc="-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Dining</a:t>
            </a:r>
            <a:r>
              <a:rPr sz="3600" b="0" spc="-55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Room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2392" y="6621016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latin typeface="Calibri"/>
                <a:cs typeface="Calibri"/>
              </a:rPr>
              <a:t>8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19" y="827532"/>
            <a:ext cx="10652747" cy="5820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8242" y="154940"/>
            <a:ext cx="69411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A</a:t>
            </a:r>
            <a:r>
              <a:rPr sz="3600" b="0" spc="-4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Green</a:t>
            </a:r>
            <a:r>
              <a:rPr sz="3600" b="0" spc="-9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House</a:t>
            </a:r>
            <a:r>
              <a:rPr sz="3600" b="0" spc="-4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Common</a:t>
            </a:r>
            <a:r>
              <a:rPr sz="3600" b="0" spc="-5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Living</a:t>
            </a:r>
            <a:r>
              <a:rPr sz="3600" b="0" spc="-25" dirty="0">
                <a:latin typeface="Calibri"/>
                <a:cs typeface="Calibri"/>
              </a:rPr>
              <a:t> </a:t>
            </a:r>
            <a:r>
              <a:rPr sz="3600" b="0" spc="-20" dirty="0">
                <a:latin typeface="Calibri"/>
                <a:cs typeface="Calibri"/>
              </a:rPr>
              <a:t>Room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2392" y="6621016"/>
            <a:ext cx="2051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latin typeface="Calibri"/>
                <a:cs typeface="Calibri"/>
              </a:rPr>
              <a:t>9</a:t>
            </a:fld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9578</TotalTime>
  <Words>656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Navigator Homes of Martha’s Vineyard Green House Homes Edgartown, MA </vt:lpstr>
      <vt:lpstr>           Background</vt:lpstr>
      <vt:lpstr>PowerPoint Presentation</vt:lpstr>
      <vt:lpstr>PowerPoint Presentation</vt:lpstr>
      <vt:lpstr>Windemere Is To Be Replaced By Navigator Green House  </vt:lpstr>
      <vt:lpstr>Windemere Today</vt:lpstr>
      <vt:lpstr>PowerPoint Presentation</vt:lpstr>
      <vt:lpstr>A Green House Common Dining Room</vt:lpstr>
      <vt:lpstr>A Green House Common Living Room</vt:lpstr>
      <vt:lpstr>Proposed Green House Residence for Martha’s Vineyard</vt:lpstr>
      <vt:lpstr>Proposed Garden View of Green House for Martha’s Vineyard</vt:lpstr>
      <vt:lpstr>PowerPoint Presentation</vt:lpstr>
      <vt:lpstr>Site Plan </vt:lpstr>
      <vt:lpstr>Affordability of the Navigator Skilled Nursing Residence </vt:lpstr>
      <vt:lpstr>Affordability of the Navigator Skilled Nursing Residence </vt:lpstr>
      <vt:lpstr>Financing Navigator Homes</vt:lpstr>
      <vt:lpstr>In Conclusion </vt:lpstr>
      <vt:lpstr>How Can You Help?</vt:lpstr>
      <vt:lpstr> Navigator Homes of MV Board of Directors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Navigator Homes of Martha’s Vineyard  GREEN HOUSE  Skilled Nursing Home Project Edgartown, MA</dc:title>
  <dc:creator>David McDonough</dc:creator>
  <cp:lastModifiedBy>VHaeselbarth</cp:lastModifiedBy>
  <cp:revision>75</cp:revision>
  <cp:lastPrinted>2022-12-13T01:25:15Z</cp:lastPrinted>
  <dcterms:created xsi:type="dcterms:W3CDTF">2022-05-04T16:45:39Z</dcterms:created>
  <dcterms:modified xsi:type="dcterms:W3CDTF">2024-04-10T18:19:18Z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2022-05-04T00:00:00Z</vt:filetime>
  </property>
</Properties>
</file>