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Substance of Use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Substance of Use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Range - Female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7222222222222321E-2"/>
                  <c:y val="-4.1666666666666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444444444444446E-2"/>
                  <c:y val="-6.0185185185185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Sheet1!$A$22:$A$27</c:f>
              <c:strCache>
                <c:ptCount val="6"/>
                <c:pt idx="0">
                  <c:v>20's</c:v>
                </c:pt>
                <c:pt idx="1">
                  <c:v>30's</c:v>
                </c:pt>
                <c:pt idx="2">
                  <c:v>40's</c:v>
                </c:pt>
                <c:pt idx="3">
                  <c:v>50's</c:v>
                </c:pt>
                <c:pt idx="4">
                  <c:v>60's</c:v>
                </c:pt>
                <c:pt idx="5">
                  <c:v>70's</c:v>
                </c:pt>
              </c:strCache>
            </c:strRef>
          </c:cat>
          <c:val>
            <c:numRef>
              <c:f>Sheet1!$B$22:$B$27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Range - Male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611111111111111E-2"/>
                  <c:y val="-3.703703703703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11111111111011E-2"/>
                  <c:y val="-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277777777777768"/>
                  <c:y val="-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"/>
                  <c:y val="9.25925925925917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666666666666666E-2"/>
                  <c:y val="-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"/>
                  <c:y val="-1.38888888888889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Sheet1!$A$22:$A$27</c:f>
              <c:strCache>
                <c:ptCount val="6"/>
                <c:pt idx="0">
                  <c:v>20's</c:v>
                </c:pt>
                <c:pt idx="1">
                  <c:v>30's</c:v>
                </c:pt>
                <c:pt idx="2">
                  <c:v>40's</c:v>
                </c:pt>
                <c:pt idx="3">
                  <c:v>50's</c:v>
                </c:pt>
                <c:pt idx="4">
                  <c:v>60's</c:v>
                </c:pt>
                <c:pt idx="5">
                  <c:v>70's</c:v>
                </c:pt>
              </c:strCache>
            </c:strRef>
          </c:cat>
          <c:val>
            <c:numRef>
              <c:f>Sheet1!$C$22:$C$27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Substance of Use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1198910081743875E-2"/>
                  <c:y val="-3.21115388831924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833223972003524E-2"/>
                  <c:y val="-6.48148148148148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94006999125103"/>
                      <c:h val="0.1680839895013123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5000000000000001E-2"/>
                  <c:y val="-0.171296296296296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1376772726297497"/>
                  <c:y val="-2.25794011620783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Sheet1!$A$59:$A$63</c:f>
              <c:strCache>
                <c:ptCount val="5"/>
                <c:pt idx="0">
                  <c:v>Alcohol</c:v>
                </c:pt>
                <c:pt idx="1">
                  <c:v>Alcohol/Cocaine</c:v>
                </c:pt>
                <c:pt idx="2">
                  <c:v>Alcohol/Marijuana</c:v>
                </c:pt>
                <c:pt idx="3">
                  <c:v>Fentanyl</c:v>
                </c:pt>
                <c:pt idx="4">
                  <c:v>Heroin</c:v>
                </c:pt>
              </c:strCache>
            </c:strRef>
          </c:cat>
          <c:val>
            <c:numRef>
              <c:f>Sheet1!$B$59:$B$63</c:f>
              <c:numCache>
                <c:formatCode>General</c:formatCode>
                <c:ptCount val="5"/>
                <c:pt idx="0">
                  <c:v>46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Age Range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Range - Female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Range - Male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Town of Residence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5555555555555559"/>
                  <c:y val="-6.48148148148148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11111111111111E-2"/>
                  <c:y val="-4.16666666666666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666666666666569E-2"/>
                  <c:y val="-6.94444444444444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999999999999997E-2"/>
                  <c:y val="4.62962962962962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222222222222235E-2"/>
                  <c:y val="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277777777777778"/>
                  <c:y val="2.77777777777778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Sheet1!$A$43:$A$48</c:f>
              <c:strCache>
                <c:ptCount val="6"/>
                <c:pt idx="0">
                  <c:v>Aquinnah</c:v>
                </c:pt>
                <c:pt idx="1">
                  <c:v>Chilmark</c:v>
                </c:pt>
                <c:pt idx="2">
                  <c:v>Edgartown</c:v>
                </c:pt>
                <c:pt idx="3">
                  <c:v>Oak Bluffs</c:v>
                </c:pt>
                <c:pt idx="4">
                  <c:v>Tisbury</c:v>
                </c:pt>
                <c:pt idx="5">
                  <c:v>West Tisbury</c:v>
                </c:pt>
              </c:strCache>
            </c:strRef>
          </c:cat>
          <c:val>
            <c:numRef>
              <c:f>Sheet1!$B$43:$B$48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20</c:v>
                </c:pt>
                <c:pt idx="4">
                  <c:v>23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Referred</a:t>
            </a:r>
            <a:r>
              <a:rPr lang="en-US" b="1" baseline="0"/>
              <a:t> By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7222222222222117E-2"/>
                  <c:y val="1.38888888888888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444444444444442E-2"/>
                  <c:y val="3.24074074074074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777777777777779E-2"/>
                  <c:y val="-4.62962962962962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555555555555548"/>
                  <c:y val="1.38888888888888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Self</c:v>
                </c:pt>
                <c:pt idx="1">
                  <c:v>Family/Loved One</c:v>
                </c:pt>
                <c:pt idx="2">
                  <c:v>Recovery Coach</c:v>
                </c:pt>
                <c:pt idx="3">
                  <c:v>Unknown/Other</c:v>
                </c:pt>
                <c:pt idx="4">
                  <c:v>MVCS Program</c:v>
                </c:pt>
                <c:pt idx="5">
                  <c:v>AA Sponsor/AA Friend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Age Range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1111111111111109E-2"/>
                  <c:y val="-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777777777777778E-2"/>
                  <c:y val="-0.157407407407407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77777777777779"/>
                  <c:y val="-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678E-2"/>
                  <c:y val="-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777777777777805E-2"/>
                  <c:y val="-2.77777777777778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4999999999999997E-2"/>
                  <c:y val="-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Sheet1!$A$22:$A$28</c:f>
              <c:strCache>
                <c:ptCount val="7"/>
                <c:pt idx="0">
                  <c:v>20's</c:v>
                </c:pt>
                <c:pt idx="1">
                  <c:v>30's</c:v>
                </c:pt>
                <c:pt idx="2">
                  <c:v>40's</c:v>
                </c:pt>
                <c:pt idx="3">
                  <c:v>50's</c:v>
                </c:pt>
                <c:pt idx="4">
                  <c:v>60's</c:v>
                </c:pt>
                <c:pt idx="5">
                  <c:v>70's</c:v>
                </c:pt>
                <c:pt idx="6">
                  <c:v>80's</c:v>
                </c:pt>
              </c:strCache>
            </c:strRef>
          </c:cat>
          <c:val>
            <c:numRef>
              <c:f>Sheet1!$E$22:$E$28</c:f>
              <c:numCache>
                <c:formatCode>General</c:formatCode>
                <c:ptCount val="7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14</c:v>
                </c:pt>
                <c:pt idx="4">
                  <c:v>8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Substance of Use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0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64CF-12EE-4151-B89F-7A7382880CE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EC20-92D0-4428-BB2B-D26B64EE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8.xml"/><Relationship Id="rId4" Type="http://schemas.openxmlformats.org/officeDocument/2006/relationships/chart" Target="../charts/chart3.xml"/><Relationship Id="rId9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" y="180975"/>
            <a:ext cx="1139125" cy="685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781300" y="2257424"/>
            <a:ext cx="5953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DCHC Update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07/20/2023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175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Bill Rovero - MVCS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6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495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SUDC Strategy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" y="180975"/>
            <a:ext cx="1139125" cy="685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9" y="1935200"/>
            <a:ext cx="10384501" cy="298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141" y="5305246"/>
            <a:ext cx="9612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is an unprecedented opportunity on the island to make a difference in the SUD landscape here</a:t>
            </a:r>
          </a:p>
          <a:p>
            <a:pPr algn="ctr"/>
            <a:r>
              <a:rPr lang="en-US" dirty="0" smtClean="0"/>
              <a:t>We need to make our voice heard to ensure that the funds are spent on programs with direct impact</a:t>
            </a:r>
          </a:p>
          <a:p>
            <a:pPr algn="ctr"/>
            <a:r>
              <a:rPr lang="en-US" dirty="0" smtClean="0"/>
              <a:t>We do that with </a:t>
            </a:r>
            <a:r>
              <a:rPr lang="en-US" b="1" u="sng" dirty="0" smtClean="0"/>
              <a:t>data</a:t>
            </a:r>
            <a:r>
              <a:rPr lang="en-US" dirty="0" smtClean="0"/>
              <a:t>, grace, persistence, and patience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24" y="3419000"/>
            <a:ext cx="7026876" cy="3124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7366" y="1173192"/>
            <a:ext cx="16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Model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3502" y="422406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 Model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618" y="5840473"/>
            <a:ext cx="1086234" cy="8893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993" y="5308172"/>
            <a:ext cx="20986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Community Outreach/Marketing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Additional Sober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MV Detox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MV Medically Assisted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MV Variable Length of Stay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Oxford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Recovery Ready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Detox/Rehab “Scholarships”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Red House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Additional Coaches/Training</a:t>
            </a: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324" y="422693"/>
            <a:ext cx="7344100" cy="23948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993" y="5055080"/>
            <a:ext cx="162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Additional Ideation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442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" y="180975"/>
            <a:ext cx="1139125" cy="685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933" y="1934487"/>
            <a:ext cx="1425533" cy="376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720" y="1130581"/>
            <a:ext cx="1170510" cy="33784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20939" y="1349162"/>
            <a:ext cx="2629835" cy="49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145" y="4473901"/>
            <a:ext cx="1345585" cy="3724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7420" y="3364147"/>
            <a:ext cx="1345585" cy="3088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CEF80B-0466-BABE-D485-EBBA18255E13}"/>
              </a:ext>
            </a:extLst>
          </p:cNvPr>
          <p:cNvGrpSpPr/>
          <p:nvPr/>
        </p:nvGrpSpPr>
        <p:grpSpPr>
          <a:xfrm>
            <a:off x="2391319" y="2564374"/>
            <a:ext cx="1797539" cy="1292496"/>
            <a:chOff x="533748" y="3438333"/>
            <a:chExt cx="1797539" cy="1292496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4DBFD213-939F-9803-DF8A-2DDEA812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488" y="3453430"/>
              <a:ext cx="503458" cy="5943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9BE4F98-16D7-C994-3E2D-CEACC5784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3974" y="3438333"/>
              <a:ext cx="490031" cy="594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8E3873B-F339-B161-C557-058C24E05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51848" y="3438333"/>
              <a:ext cx="579439" cy="5943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1748DD2-B941-A9EA-2350-A85D6D430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3748" y="4095372"/>
              <a:ext cx="576580" cy="5943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1AF8352D-5599-7457-E542-5D602006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7667" y="4114037"/>
              <a:ext cx="502644" cy="5943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CA1F562-25AE-213A-4AFF-08D95364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51848" y="4136469"/>
              <a:ext cx="578660" cy="59436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CE21DE5-C7E9-DF96-A0FE-3EB748EE9E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81848" y="5511567"/>
            <a:ext cx="3024211" cy="339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4789C6B-9A06-4D4B-9864-54401CC6A5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60029" y="2085975"/>
            <a:ext cx="1231971" cy="262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812B8D5-3260-4F64-E749-4624604F27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0995" y="3798929"/>
            <a:ext cx="709562" cy="695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24B103-706C-3E3F-565F-617FB4CFD0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83633" y="2687652"/>
            <a:ext cx="1488752" cy="504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058D03-98C9-0097-C590-BF93802B88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7674" y="807824"/>
            <a:ext cx="686103" cy="1868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43941AE-EE01-135D-52B2-A770DF00B6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84948" y="560691"/>
            <a:ext cx="848051" cy="2769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E1E6376-3695-4C5C-436F-2B22F1D840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4401" y="362490"/>
            <a:ext cx="929744" cy="1982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28410" y="4557862"/>
            <a:ext cx="1702398" cy="655688"/>
            <a:chOff x="455379" y="4144436"/>
            <a:chExt cx="1702398" cy="65568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5379" y="4207717"/>
              <a:ext cx="980592" cy="2848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77991" y="4561726"/>
              <a:ext cx="1579786" cy="23839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664791" y="4144436"/>
              <a:ext cx="440893" cy="36797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t="758" r="19251"/>
          <a:stretch/>
        </p:blipFill>
        <p:spPr>
          <a:xfrm>
            <a:off x="5468593" y="2593003"/>
            <a:ext cx="1923637" cy="196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21004" y="6002762"/>
            <a:ext cx="914589" cy="541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6023" y="3067595"/>
            <a:ext cx="1468927" cy="38112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503826" y="5409269"/>
            <a:ext cx="1904074" cy="1186985"/>
            <a:chOff x="9402267" y="5092933"/>
            <a:chExt cx="1904074" cy="11869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402267" y="5715491"/>
              <a:ext cx="636034" cy="5644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125076" y="5708981"/>
              <a:ext cx="548432" cy="5399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760283" y="5718248"/>
              <a:ext cx="546058" cy="52146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454374" y="5092933"/>
              <a:ext cx="583927" cy="55148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0125076" y="5092934"/>
              <a:ext cx="575640" cy="55148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787491" y="5108122"/>
              <a:ext cx="505024" cy="521107"/>
            </a:xfrm>
            <a:prstGeom prst="rect">
              <a:avLst/>
            </a:prstGeom>
          </p:spPr>
        </p:pic>
      </p:grpSp>
      <p:sp>
        <p:nvSpPr>
          <p:cNvPr id="45" name="Left-Right Arrow 44"/>
          <p:cNvSpPr/>
          <p:nvPr/>
        </p:nvSpPr>
        <p:spPr>
          <a:xfrm rot="5400000">
            <a:off x="6122018" y="1905455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 rot="10800000">
            <a:off x="4411483" y="3401421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 rot="10800000">
            <a:off x="7604401" y="3364147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Right Arrow 47"/>
          <p:cNvSpPr/>
          <p:nvPr/>
        </p:nvSpPr>
        <p:spPr>
          <a:xfrm rot="5400000">
            <a:off x="5988226" y="4877423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7838624">
            <a:off x="7319421" y="2054379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13478881">
            <a:off x="7462694" y="4772171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7838624">
            <a:off x="4606409" y="4686856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51"/>
          <p:cNvSpPr/>
          <p:nvPr/>
        </p:nvSpPr>
        <p:spPr>
          <a:xfrm rot="2645615">
            <a:off x="4801553" y="2035159"/>
            <a:ext cx="780141" cy="2675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30455" y="5853066"/>
            <a:ext cx="1719224" cy="4518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899122" y="412074"/>
            <a:ext cx="905897" cy="7915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0" y="6519446"/>
            <a:ext cx="175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Bill Rovero - MVCS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56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SUDC Strategy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" y="180975"/>
            <a:ext cx="1139125" cy="685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Chevron 4"/>
          <p:cNvSpPr/>
          <p:nvPr/>
        </p:nvSpPr>
        <p:spPr>
          <a:xfrm>
            <a:off x="2857500" y="2847975"/>
            <a:ext cx="1685925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200525" y="2847975"/>
            <a:ext cx="1685925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543550" y="2847975"/>
            <a:ext cx="1685925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886575" y="2830512"/>
            <a:ext cx="1685925" cy="1143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2978" y="3127087"/>
            <a:ext cx="1600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Re-connection &amp;</a:t>
            </a:r>
          </a:p>
          <a:p>
            <a:pPr algn="ctr"/>
            <a:r>
              <a:rPr lang="en-US" sz="1600" b="1" dirty="0" smtClean="0"/>
              <a:t>organization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8656" y="2491958"/>
            <a:ext cx="129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Data Sources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63402" y="4008438"/>
            <a:ext cx="133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Introductions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05546" y="4021306"/>
            <a:ext cx="1479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Data Collection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20773" y="2509421"/>
            <a:ext cx="2120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Gaps &amp; Needs Analysis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70977" y="3951703"/>
            <a:ext cx="1775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Recommendations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72500" y="2896294"/>
            <a:ext cx="1964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New</a:t>
            </a:r>
          </a:p>
          <a:p>
            <a:pPr algn="ctr"/>
            <a:r>
              <a:rPr lang="en-US" sz="1600" b="1" dirty="0" smtClean="0"/>
              <a:t>Sub-Committees</a:t>
            </a:r>
          </a:p>
          <a:p>
            <a:pPr algn="ctr"/>
            <a:r>
              <a:rPr lang="en-US" sz="1600" b="1" dirty="0" smtClean="0"/>
              <a:t>Focused on Priorities</a:t>
            </a:r>
          </a:p>
          <a:p>
            <a:pPr algn="ctr"/>
            <a:r>
              <a:rPr lang="en-US" sz="1600" b="1" dirty="0" smtClean="0"/>
              <a:t>From Data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519446"/>
            <a:ext cx="175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Bill Rovero - MVCS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00462" y="4549676"/>
            <a:ext cx="5333383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MVCS Off island referrals for detox or other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IHC Off Island referrals for detox or other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MVH ER Data and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House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Vineyard House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Police data and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Paths (IOP) enrollments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Coaching enrollments</a:t>
            </a:r>
          </a:p>
        </p:txBody>
      </p:sp>
      <p:sp>
        <p:nvSpPr>
          <p:cNvPr id="20" name="Right Brace 19"/>
          <p:cNvSpPr/>
          <p:nvPr/>
        </p:nvSpPr>
        <p:spPr>
          <a:xfrm rot="16200000">
            <a:off x="6282114" y="2159480"/>
            <a:ext cx="350527" cy="4725550"/>
          </a:xfrm>
          <a:prstGeom prst="rightBrace">
            <a:avLst>
              <a:gd name="adj1" fmla="val 8333"/>
              <a:gd name="adj2" fmla="val 2010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630" y="422694"/>
            <a:ext cx="10814435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data &amp; why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sking for it</a:t>
            </a:r>
          </a:p>
          <a:p>
            <a:endParaRPr lang="en-US" dirty="0"/>
          </a:p>
          <a:p>
            <a:r>
              <a:rPr lang="en-US" dirty="0" smtClean="0"/>
              <a:t>In 2021, The Martha’s Vineyard Hospital Emergency Room saw 10,218 visits, of these 706 had a primary or</a:t>
            </a:r>
          </a:p>
          <a:p>
            <a:r>
              <a:rPr lang="en-US" dirty="0"/>
              <a:t>s</a:t>
            </a:r>
            <a:r>
              <a:rPr lang="en-US" dirty="0" smtClean="0"/>
              <a:t>econdary SUD diagnosis code.  This equates to 7% of all ER visits in 2021.  Of those 706 visits, 76 were by people </a:t>
            </a:r>
          </a:p>
          <a:p>
            <a:r>
              <a:rPr lang="en-US" dirty="0"/>
              <a:t>o</a:t>
            </a:r>
            <a:r>
              <a:rPr lang="en-US" dirty="0" smtClean="0"/>
              <a:t>lder than age 65.</a:t>
            </a:r>
          </a:p>
          <a:p>
            <a:r>
              <a:rPr lang="en-US" dirty="0"/>
              <a:t>	</a:t>
            </a:r>
            <a:r>
              <a:rPr lang="en-US" sz="1600" dirty="0" smtClean="0"/>
              <a:t>In 2021, MVH made 31 referrals to off island detox or other treatment facilities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200" dirty="0" err="1" smtClean="0"/>
              <a:t>Gosnold</a:t>
            </a:r>
            <a:r>
              <a:rPr lang="en-US" sz="1200" dirty="0" smtClean="0"/>
              <a:t> - 15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err="1" smtClean="0"/>
              <a:t>Adcare</a:t>
            </a:r>
            <a:r>
              <a:rPr lang="en-US" sz="1200" dirty="0" smtClean="0"/>
              <a:t> - 4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Other – 6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No show/Changed mind - 6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IN 2021, MVCS made 64 referrals to off island detox or other treatment facilities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200" dirty="0" err="1" smtClean="0"/>
              <a:t>Gosnold</a:t>
            </a:r>
            <a:r>
              <a:rPr lang="en-US" sz="1200" dirty="0" smtClean="0"/>
              <a:t> – 32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err="1" smtClean="0"/>
              <a:t>Adcare</a:t>
            </a:r>
            <a:r>
              <a:rPr lang="en-US" sz="1200" dirty="0" smtClean="0"/>
              <a:t> – 9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Other – 19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No show/Changed mind - 4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In 2021, IHC made XX referrals – Data not available (Jan –June 2023, 33 referrals)</a:t>
            </a:r>
          </a:p>
          <a:p>
            <a:endParaRPr lang="en-US" sz="1600" dirty="0"/>
          </a:p>
          <a:p>
            <a:r>
              <a:rPr lang="en-US" dirty="0" smtClean="0"/>
              <a:t>What we know?  706 people sought help for SUD in the ER in 2021.  At least 95 people were referred off island</a:t>
            </a:r>
          </a:p>
          <a:p>
            <a:r>
              <a:rPr lang="en-US" dirty="0" smtClean="0"/>
              <a:t>for detox or other treatment.  Of those 95 referred, 10 people changed their minds or were a no-show.</a:t>
            </a:r>
          </a:p>
          <a:p>
            <a:endParaRPr lang="en-US" dirty="0"/>
          </a:p>
          <a:p>
            <a:r>
              <a:rPr lang="en-US" dirty="0" smtClean="0"/>
              <a:t>12% of people seen in the ER in 2021 received additional aftercare such as off island detox or other services…..</a:t>
            </a:r>
          </a:p>
          <a:p>
            <a:endParaRPr lang="en-US" dirty="0"/>
          </a:p>
          <a:p>
            <a:r>
              <a:rPr lang="en-US" dirty="0" smtClean="0"/>
              <a:t>What about the other 88% or those who go without help….</a:t>
            </a:r>
          </a:p>
          <a:p>
            <a:endParaRPr lang="en-US" dirty="0" smtClean="0"/>
          </a:p>
          <a:p>
            <a:r>
              <a:rPr lang="en-US" dirty="0" smtClean="0"/>
              <a:t>In 2021, Martha’s Vineyard reported 5 opioid related overdoses….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36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" y="4424066"/>
            <a:ext cx="3356884" cy="2354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094" y="250166"/>
            <a:ext cx="5546038" cy="315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571" y="5972299"/>
            <a:ext cx="7232087" cy="701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289" y="4122936"/>
            <a:ext cx="4905580" cy="147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8" y="95217"/>
            <a:ext cx="5719599" cy="41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630" y="422694"/>
            <a:ext cx="264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MVCS Referral Data: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93630" y="981075"/>
          <a:ext cx="40005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86657"/>
              </p:ext>
            </p:extLst>
          </p:nvPr>
        </p:nvGraphicFramePr>
        <p:xfrm>
          <a:off x="3212980" y="577950"/>
          <a:ext cx="5766395" cy="352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866287"/>
              </p:ext>
            </p:extLst>
          </p:nvPr>
        </p:nvGraphicFramePr>
        <p:xfrm>
          <a:off x="3732672" y="5133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277225" y="3724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067175" y="38385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926980" y="4061460"/>
          <a:ext cx="45720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168817"/>
              </p:ext>
            </p:extLst>
          </p:nvPr>
        </p:nvGraphicFramePr>
        <p:xfrm>
          <a:off x="7620000" y="38938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850" y="2386833"/>
            <a:ext cx="1838250" cy="788933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68077"/>
              </p:ext>
            </p:extLst>
          </p:nvPr>
        </p:nvGraphicFramePr>
        <p:xfrm>
          <a:off x="7837461" y="-685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775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630" y="422694"/>
            <a:ext cx="26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MVCS Referral Data: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93630" y="981075"/>
          <a:ext cx="40005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81075" y="9810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620000" y="39814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93630" y="38737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67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005179"/>
            <a:ext cx="6488301" cy="227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88" y="3629026"/>
            <a:ext cx="4739971" cy="277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49048"/>
            <a:ext cx="2915330" cy="56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776" y="1005179"/>
            <a:ext cx="4621124" cy="2279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133" y="3629026"/>
            <a:ext cx="5072766" cy="2777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3338" y="249048"/>
            <a:ext cx="2200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Data covers 2022, Jan - Dec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532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49048"/>
            <a:ext cx="2915330" cy="5637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86315" y="1143107"/>
            <a:ext cx="8234213" cy="4419493"/>
            <a:chOff x="2086315" y="1143107"/>
            <a:chExt cx="8234213" cy="44194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6315" y="1143107"/>
              <a:ext cx="8234213" cy="4419493"/>
            </a:xfrm>
            <a:prstGeom prst="rect">
              <a:avLst/>
            </a:prstGeom>
          </p:spPr>
        </p:pic>
        <p:sp>
          <p:nvSpPr>
            <p:cNvPr id="3" name="Right Brace 2"/>
            <p:cNvSpPr/>
            <p:nvPr/>
          </p:nvSpPr>
          <p:spPr>
            <a:xfrm rot="16200000">
              <a:off x="3294192" y="3220867"/>
              <a:ext cx="310551" cy="2124294"/>
            </a:xfrm>
            <a:prstGeom prst="rightBrace">
              <a:avLst/>
            </a:prstGeom>
            <a:ln w="19050" cap="sq" cmpd="sng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6158183" y="2481170"/>
              <a:ext cx="310551" cy="3603687"/>
            </a:xfrm>
            <a:prstGeom prst="rightBrace">
              <a:avLst/>
            </a:prstGeom>
            <a:ln w="19050" cap="sq" cmpd="sng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 rot="16200000">
              <a:off x="8779177" y="3463864"/>
              <a:ext cx="310551" cy="1638300"/>
            </a:xfrm>
            <a:prstGeom prst="rightBrace">
              <a:avLst/>
            </a:prstGeom>
            <a:ln w="19050" cap="sq" cmpd="sng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1506" y="3581941"/>
              <a:ext cx="14959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Year Round Population</a:t>
              </a:r>
            </a:p>
            <a:p>
              <a:pPr algn="ctr"/>
              <a:r>
                <a:rPr lang="en-US" sz="1100" dirty="0" smtClean="0"/>
                <a:t>Approx. 21,000</a:t>
              </a:r>
              <a:endParaRPr 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86491" y="3581941"/>
              <a:ext cx="14959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Year Round Population</a:t>
              </a:r>
            </a:p>
            <a:p>
              <a:pPr algn="ctr"/>
              <a:r>
                <a:rPr lang="en-US" sz="1100" dirty="0" smtClean="0"/>
                <a:t>Approx. 21,000</a:t>
              </a:r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7176" y="3581941"/>
              <a:ext cx="14125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Seasonal Population</a:t>
              </a:r>
            </a:p>
            <a:p>
              <a:pPr algn="ctr"/>
              <a:r>
                <a:rPr lang="en-US" sz="1100" dirty="0" smtClean="0"/>
                <a:t>Approx. 80 – 120,000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41382" y="5806195"/>
            <a:ext cx="9544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Ratio of call volume to population is actually higher in the off-season than at peak seasonal highs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Reflects year round need for Co-Responder program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73338" y="249048"/>
            <a:ext cx="2458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Data covers period of one year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228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360</Words>
  <Application>Microsoft Office PowerPoint</Application>
  <PresentationFormat>Widescreen</PresentationFormat>
  <Paragraphs>120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2023 SUDC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Rovero</dc:creator>
  <cp:lastModifiedBy>William Rovero</cp:lastModifiedBy>
  <cp:revision>16</cp:revision>
  <dcterms:created xsi:type="dcterms:W3CDTF">2023-07-19T18:11:09Z</dcterms:created>
  <dcterms:modified xsi:type="dcterms:W3CDTF">2023-07-19T20:51:19Z</dcterms:modified>
</cp:coreProperties>
</file>