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5" r:id="rId6"/>
    <p:sldId id="266" r:id="rId7"/>
    <p:sldId id="267" r:id="rId8"/>
    <p:sldId id="268" r:id="rId9"/>
    <p:sldId id="269" r:id="rId10"/>
    <p:sldId id="270"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B5D1FD-3730-C398-5293-C4A529DCD643}" v="11" dt="2022-10-11T17:16:02.8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87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vin Nagle" userId="S::knagle@ihimv.org::2e1966d0-c4b9-43f5-a026-af4db2c73649" providerId="AD" clId="Web-{7FB5D1FD-3730-C398-5293-C4A529DCD643}"/>
    <pc:docChg chg="modSld">
      <pc:chgData name="Kevin Nagle" userId="S::knagle@ihimv.org::2e1966d0-c4b9-43f5-a026-af4db2c73649" providerId="AD" clId="Web-{7FB5D1FD-3730-C398-5293-C4A529DCD643}" dt="2022-10-11T17:16:02.897" v="12" actId="20577"/>
      <pc:docMkLst>
        <pc:docMk/>
      </pc:docMkLst>
      <pc:sldChg chg="modSp">
        <pc:chgData name="Kevin Nagle" userId="S::knagle@ihimv.org::2e1966d0-c4b9-43f5-a026-af4db2c73649" providerId="AD" clId="Web-{7FB5D1FD-3730-C398-5293-C4A529DCD643}" dt="2022-10-11T17:16:02.897" v="12" actId="20577"/>
        <pc:sldMkLst>
          <pc:docMk/>
          <pc:sldMk cId="442453040" sldId="256"/>
        </pc:sldMkLst>
        <pc:spChg chg="mod">
          <ac:chgData name="Kevin Nagle" userId="S::knagle@ihimv.org::2e1966d0-c4b9-43f5-a026-af4db2c73649" providerId="AD" clId="Web-{7FB5D1FD-3730-C398-5293-C4A529DCD643}" dt="2022-10-11T17:16:02.897" v="12" actId="20577"/>
          <ac:spMkLst>
            <pc:docMk/>
            <pc:sldMk cId="442453040" sldId="256"/>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3A8B880-C2C2-4E92-94A2-D0C7D40E4FCF}" type="datetimeFigureOut">
              <a:rPr lang="en-US" smtClean="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A7B631-8497-48C7-96DB-808B4A9D029C}" type="slidenum">
              <a:rPr lang="en-US" smtClean="0"/>
              <a:t>‹#›</a:t>
            </a:fld>
            <a:endParaRPr lang="en-US"/>
          </a:p>
        </p:txBody>
      </p:sp>
    </p:spTree>
    <p:extLst>
      <p:ext uri="{BB962C8B-B14F-4D97-AF65-F5344CB8AC3E}">
        <p14:creationId xmlns:p14="http://schemas.microsoft.com/office/powerpoint/2010/main" val="1659412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A8B880-C2C2-4E92-94A2-D0C7D40E4FCF}" type="datetimeFigureOut">
              <a:rPr lang="en-US" smtClean="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A7B631-8497-48C7-96DB-808B4A9D029C}" type="slidenum">
              <a:rPr lang="en-US" smtClean="0"/>
              <a:t>‹#›</a:t>
            </a:fld>
            <a:endParaRPr lang="en-US"/>
          </a:p>
        </p:txBody>
      </p:sp>
    </p:spTree>
    <p:extLst>
      <p:ext uri="{BB962C8B-B14F-4D97-AF65-F5344CB8AC3E}">
        <p14:creationId xmlns:p14="http://schemas.microsoft.com/office/powerpoint/2010/main" val="708098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A8B880-C2C2-4E92-94A2-D0C7D40E4FCF}" type="datetimeFigureOut">
              <a:rPr lang="en-US" smtClean="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A7B631-8497-48C7-96DB-808B4A9D029C}" type="slidenum">
              <a:rPr lang="en-US" smtClean="0"/>
              <a:t>‹#›</a:t>
            </a:fld>
            <a:endParaRPr lang="en-US"/>
          </a:p>
        </p:txBody>
      </p:sp>
    </p:spTree>
    <p:extLst>
      <p:ext uri="{BB962C8B-B14F-4D97-AF65-F5344CB8AC3E}">
        <p14:creationId xmlns:p14="http://schemas.microsoft.com/office/powerpoint/2010/main" val="4070714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A8B880-C2C2-4E92-94A2-D0C7D40E4FCF}" type="datetimeFigureOut">
              <a:rPr lang="en-US" smtClean="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A7B631-8497-48C7-96DB-808B4A9D029C}" type="slidenum">
              <a:rPr lang="en-US" smtClean="0"/>
              <a:t>‹#›</a:t>
            </a:fld>
            <a:endParaRPr lang="en-US"/>
          </a:p>
        </p:txBody>
      </p:sp>
    </p:spTree>
    <p:extLst>
      <p:ext uri="{BB962C8B-B14F-4D97-AF65-F5344CB8AC3E}">
        <p14:creationId xmlns:p14="http://schemas.microsoft.com/office/powerpoint/2010/main" val="71351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3A8B880-C2C2-4E92-94A2-D0C7D40E4FCF}" type="datetimeFigureOut">
              <a:rPr lang="en-US" smtClean="0"/>
              <a:t>5/11/2023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A7B631-8497-48C7-96DB-808B4A9D029C}" type="slidenum">
              <a:rPr lang="en-US" smtClean="0"/>
              <a:t>‹#›</a:t>
            </a:fld>
            <a:endParaRPr lang="en-US"/>
          </a:p>
        </p:txBody>
      </p:sp>
    </p:spTree>
    <p:extLst>
      <p:ext uri="{BB962C8B-B14F-4D97-AF65-F5344CB8AC3E}">
        <p14:creationId xmlns:p14="http://schemas.microsoft.com/office/powerpoint/2010/main" val="3934865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3A8B880-C2C2-4E92-94A2-D0C7D40E4FCF}" type="datetimeFigureOut">
              <a:rPr lang="en-US" smtClean="0"/>
              <a:t>5/11/2023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A7B631-8497-48C7-96DB-808B4A9D029C}" type="slidenum">
              <a:rPr lang="en-US" smtClean="0"/>
              <a:t>‹#›</a:t>
            </a:fld>
            <a:endParaRPr lang="en-US"/>
          </a:p>
        </p:txBody>
      </p:sp>
    </p:spTree>
    <p:extLst>
      <p:ext uri="{BB962C8B-B14F-4D97-AF65-F5344CB8AC3E}">
        <p14:creationId xmlns:p14="http://schemas.microsoft.com/office/powerpoint/2010/main" val="312611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3A8B880-C2C2-4E92-94A2-D0C7D40E4FCF}" type="datetimeFigureOut">
              <a:rPr lang="en-US" smtClean="0"/>
              <a:t>5/11/2023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A7B631-8497-48C7-96DB-808B4A9D029C}" type="slidenum">
              <a:rPr lang="en-US" smtClean="0"/>
              <a:t>‹#›</a:t>
            </a:fld>
            <a:endParaRPr lang="en-US"/>
          </a:p>
        </p:txBody>
      </p:sp>
    </p:spTree>
    <p:extLst>
      <p:ext uri="{BB962C8B-B14F-4D97-AF65-F5344CB8AC3E}">
        <p14:creationId xmlns:p14="http://schemas.microsoft.com/office/powerpoint/2010/main" val="2880452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3A8B880-C2C2-4E92-94A2-D0C7D40E4FCF}" type="datetimeFigureOut">
              <a:rPr lang="en-US" smtClean="0"/>
              <a:t>5/11/2023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A7B631-8497-48C7-96DB-808B4A9D029C}" type="slidenum">
              <a:rPr lang="en-US" smtClean="0"/>
              <a:t>‹#›</a:t>
            </a:fld>
            <a:endParaRPr lang="en-US"/>
          </a:p>
        </p:txBody>
      </p:sp>
    </p:spTree>
    <p:extLst>
      <p:ext uri="{BB962C8B-B14F-4D97-AF65-F5344CB8AC3E}">
        <p14:creationId xmlns:p14="http://schemas.microsoft.com/office/powerpoint/2010/main" val="956886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A8B880-C2C2-4E92-94A2-D0C7D40E4FCF}" type="datetimeFigureOut">
              <a:rPr lang="en-US" smtClean="0"/>
              <a:t>5/11/2023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A7B631-8497-48C7-96DB-808B4A9D029C}" type="slidenum">
              <a:rPr lang="en-US" smtClean="0"/>
              <a:t>‹#›</a:t>
            </a:fld>
            <a:endParaRPr lang="en-US"/>
          </a:p>
        </p:txBody>
      </p:sp>
    </p:spTree>
    <p:extLst>
      <p:ext uri="{BB962C8B-B14F-4D97-AF65-F5344CB8AC3E}">
        <p14:creationId xmlns:p14="http://schemas.microsoft.com/office/powerpoint/2010/main" val="3653017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3A8B880-C2C2-4E92-94A2-D0C7D40E4FCF}" type="datetimeFigureOut">
              <a:rPr lang="en-US" smtClean="0"/>
              <a:t>5/11/2023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A7B631-8497-48C7-96DB-808B4A9D029C}" type="slidenum">
              <a:rPr lang="en-US" smtClean="0"/>
              <a:t>‹#›</a:t>
            </a:fld>
            <a:endParaRPr lang="en-US"/>
          </a:p>
        </p:txBody>
      </p:sp>
    </p:spTree>
    <p:extLst>
      <p:ext uri="{BB962C8B-B14F-4D97-AF65-F5344CB8AC3E}">
        <p14:creationId xmlns:p14="http://schemas.microsoft.com/office/powerpoint/2010/main" val="685965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3A8B880-C2C2-4E92-94A2-D0C7D40E4FCF}" type="datetimeFigureOut">
              <a:rPr lang="en-US" smtClean="0"/>
              <a:t>5/11/2023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A7B631-8497-48C7-96DB-808B4A9D029C}" type="slidenum">
              <a:rPr lang="en-US" smtClean="0"/>
              <a:t>‹#›</a:t>
            </a:fld>
            <a:endParaRPr lang="en-US"/>
          </a:p>
        </p:txBody>
      </p:sp>
    </p:spTree>
    <p:extLst>
      <p:ext uri="{BB962C8B-B14F-4D97-AF65-F5344CB8AC3E}">
        <p14:creationId xmlns:p14="http://schemas.microsoft.com/office/powerpoint/2010/main" val="3525191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A8B880-C2C2-4E92-94A2-D0C7D40E4FCF}" type="datetimeFigureOut">
              <a:rPr lang="en-US" smtClean="0"/>
              <a:t>5/11/2023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7B631-8497-48C7-96DB-808B4A9D029C}" type="slidenum">
              <a:rPr lang="en-US" smtClean="0"/>
              <a:t>‹#›</a:t>
            </a:fld>
            <a:endParaRPr lang="en-US"/>
          </a:p>
        </p:txBody>
      </p:sp>
    </p:spTree>
    <p:extLst>
      <p:ext uri="{BB962C8B-B14F-4D97-AF65-F5344CB8AC3E}">
        <p14:creationId xmlns:p14="http://schemas.microsoft.com/office/powerpoint/2010/main" val="37469001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https://ihimvorg.sharepoint.com/sites/Regulatory/Shared%20Documents/HRSA/SAC%202022/Data%20Assets/Behav%20Health%20Services%20at%20MVCS.ICC%205.2021%20Beth%20Folcarelli%20for%20DCH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76730"/>
            <a:ext cx="3477892" cy="892659"/>
          </a:xfrm>
          <a:prstGeom prst="rect">
            <a:avLst/>
          </a:prstGeom>
        </p:spPr>
      </p:pic>
      <p:sp>
        <p:nvSpPr>
          <p:cNvPr id="5" name="Right Triangle 4"/>
          <p:cNvSpPr/>
          <p:nvPr/>
        </p:nvSpPr>
        <p:spPr>
          <a:xfrm rot="16200000">
            <a:off x="4972879" y="-361123"/>
            <a:ext cx="6857999" cy="7580243"/>
          </a:xfrm>
          <a:prstGeom prst="rtTriangl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8003" y="502822"/>
            <a:ext cx="8267508" cy="2566200"/>
          </a:xfrm>
        </p:spPr>
        <p:txBody>
          <a:bodyPr>
            <a:normAutofit/>
          </a:bodyPr>
          <a:lstStyle/>
          <a:p>
            <a:r>
              <a:rPr lang="en-US" b="1" dirty="0" smtClean="0">
                <a:solidFill>
                  <a:schemeClr val="accent5">
                    <a:lumMod val="50000"/>
                  </a:schemeClr>
                </a:solidFill>
              </a:rPr>
              <a:t>Island Health Care</a:t>
            </a:r>
            <a:br>
              <a:rPr lang="en-US" b="1" dirty="0" smtClean="0">
                <a:solidFill>
                  <a:schemeClr val="accent5">
                    <a:lumMod val="50000"/>
                  </a:schemeClr>
                </a:solidFill>
              </a:rPr>
            </a:br>
            <a:r>
              <a:rPr lang="en-US" b="1" dirty="0" smtClean="0">
                <a:solidFill>
                  <a:schemeClr val="accent5">
                    <a:lumMod val="50000"/>
                  </a:schemeClr>
                </a:solidFill>
              </a:rPr>
              <a:t>Safety Net Dental Clinic </a:t>
            </a:r>
            <a:r>
              <a:rPr lang="en-US" sz="3600" b="1" dirty="0" smtClean="0">
                <a:solidFill>
                  <a:schemeClr val="accent5">
                    <a:lumMod val="50000"/>
                  </a:schemeClr>
                </a:solidFill>
              </a:rPr>
              <a:t>Development</a:t>
            </a:r>
            <a:endParaRPr lang="en-US" sz="3600" dirty="0">
              <a:solidFill>
                <a:schemeClr val="accent5">
                  <a:lumMod val="50000"/>
                </a:schemeClr>
              </a:solidFill>
            </a:endParaRPr>
          </a:p>
        </p:txBody>
      </p:sp>
      <p:sp>
        <p:nvSpPr>
          <p:cNvPr id="6" name="TextBox 5"/>
          <p:cNvSpPr txBox="1"/>
          <p:nvPr/>
        </p:nvSpPr>
        <p:spPr>
          <a:xfrm>
            <a:off x="1391479" y="3868851"/>
            <a:ext cx="6440556" cy="954107"/>
          </a:xfrm>
          <a:prstGeom prst="rect">
            <a:avLst/>
          </a:prstGeom>
          <a:noFill/>
        </p:spPr>
        <p:txBody>
          <a:bodyPr wrap="square" rtlCol="0">
            <a:spAutoFit/>
          </a:bodyPr>
          <a:lstStyle/>
          <a:p>
            <a:pPr algn="ctr"/>
            <a:r>
              <a:rPr lang="en-US" sz="2800" dirty="0" smtClean="0">
                <a:solidFill>
                  <a:schemeClr val="accent5">
                    <a:lumMod val="75000"/>
                  </a:schemeClr>
                </a:solidFill>
              </a:rPr>
              <a:t>for the Dukes County Health Council</a:t>
            </a:r>
          </a:p>
          <a:p>
            <a:pPr algn="ctr"/>
            <a:r>
              <a:rPr lang="en-US" sz="2800" dirty="0" smtClean="0">
                <a:solidFill>
                  <a:schemeClr val="accent5">
                    <a:lumMod val="75000"/>
                  </a:schemeClr>
                </a:solidFill>
              </a:rPr>
              <a:t>April 13, 2023</a:t>
            </a:r>
            <a:endParaRPr lang="en-US" sz="2800" dirty="0">
              <a:solidFill>
                <a:schemeClr val="accent5">
                  <a:lumMod val="75000"/>
                </a:schemeClr>
              </a:solidFill>
            </a:endParaRPr>
          </a:p>
        </p:txBody>
      </p:sp>
    </p:spTree>
    <p:extLst>
      <p:ext uri="{BB962C8B-B14F-4D97-AF65-F5344CB8AC3E}">
        <p14:creationId xmlns:p14="http://schemas.microsoft.com/office/powerpoint/2010/main" val="442453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7322"/>
            <a:ext cx="10515600" cy="762635"/>
          </a:xfrm>
        </p:spPr>
        <p:txBody>
          <a:bodyPr/>
          <a:lstStyle/>
          <a:p>
            <a:r>
              <a:rPr lang="en-US" b="1" dirty="0" smtClean="0">
                <a:solidFill>
                  <a:schemeClr val="accent5">
                    <a:lumMod val="50000"/>
                  </a:schemeClr>
                </a:solidFill>
              </a:rPr>
              <a:t>Background for Oral Health Services on MV</a:t>
            </a:r>
            <a:endParaRPr lang="en-US" b="1" dirty="0">
              <a:solidFill>
                <a:schemeClr val="accent5">
                  <a:lumMod val="50000"/>
                </a:schemeClr>
              </a:solidFill>
            </a:endParaRPr>
          </a:p>
        </p:txBody>
      </p:sp>
      <p:sp>
        <p:nvSpPr>
          <p:cNvPr id="3" name="Content Placeholder 2"/>
          <p:cNvSpPr>
            <a:spLocks noGrp="1"/>
          </p:cNvSpPr>
          <p:nvPr>
            <p:ph idx="1"/>
          </p:nvPr>
        </p:nvSpPr>
        <p:spPr>
          <a:xfrm>
            <a:off x="838200" y="851535"/>
            <a:ext cx="10515600" cy="5273040"/>
          </a:xfrm>
        </p:spPr>
        <p:txBody>
          <a:bodyPr>
            <a:normAutofit fontScale="85000" lnSpcReduction="20000"/>
          </a:bodyPr>
          <a:lstStyle/>
          <a:p>
            <a:pPr marL="0" indent="0">
              <a:buNone/>
            </a:pPr>
            <a:r>
              <a:rPr lang="en-US" dirty="0">
                <a:solidFill>
                  <a:schemeClr val="accent5">
                    <a:lumMod val="75000"/>
                  </a:schemeClr>
                </a:solidFill>
              </a:rPr>
              <a:t>Vineyard Smiles has long been valiantly addressing the need with on-site pop-ups in schools and senior </a:t>
            </a:r>
            <a:r>
              <a:rPr lang="en-US" dirty="0" smtClean="0">
                <a:solidFill>
                  <a:schemeClr val="accent5">
                    <a:lumMod val="75000"/>
                  </a:schemeClr>
                </a:solidFill>
              </a:rPr>
              <a:t>centers (and continues to do so today)</a:t>
            </a:r>
          </a:p>
          <a:p>
            <a:pPr marL="0" indent="0">
              <a:buNone/>
            </a:pPr>
            <a:r>
              <a:rPr lang="en-US" dirty="0" smtClean="0">
                <a:solidFill>
                  <a:schemeClr val="accent5">
                    <a:lumMod val="75000"/>
                  </a:schemeClr>
                </a:solidFill>
              </a:rPr>
              <a:t>As long ago as 2018, Oral Health Group considered a Rural Health Scholars study of dental services on the Island </a:t>
            </a:r>
            <a:endParaRPr lang="en-US" dirty="0">
              <a:solidFill>
                <a:schemeClr val="accent5">
                  <a:lumMod val="75000"/>
                </a:schemeClr>
              </a:solidFill>
            </a:endParaRPr>
          </a:p>
          <a:p>
            <a:pPr marL="0" indent="0">
              <a:buNone/>
            </a:pPr>
            <a:r>
              <a:rPr lang="en-US" dirty="0" smtClean="0">
                <a:solidFill>
                  <a:schemeClr val="accent5">
                    <a:lumMod val="75000"/>
                  </a:schemeClr>
                </a:solidFill>
              </a:rPr>
              <a:t>In Fall 2020</a:t>
            </a:r>
          </a:p>
          <a:p>
            <a:r>
              <a:rPr lang="en-US" dirty="0" smtClean="0">
                <a:solidFill>
                  <a:schemeClr val="accent5">
                    <a:lumMod val="75000"/>
                  </a:schemeClr>
                </a:solidFill>
              </a:rPr>
              <a:t>Hospital closes safety net dental clinic, citing revenue shortfall</a:t>
            </a:r>
          </a:p>
          <a:p>
            <a:r>
              <a:rPr lang="en-US" dirty="0" smtClean="0">
                <a:solidFill>
                  <a:schemeClr val="accent5">
                    <a:lumMod val="75000"/>
                  </a:schemeClr>
                </a:solidFill>
              </a:rPr>
              <a:t>In the months leading up to this, Island dentists identify a large number of Medicare and Medicaid patients who would be without dental services, and many more on the waitlist</a:t>
            </a:r>
          </a:p>
          <a:p>
            <a:pPr lvl="1"/>
            <a:r>
              <a:rPr lang="en-US" dirty="0" smtClean="0">
                <a:solidFill>
                  <a:schemeClr val="accent5">
                    <a:lumMod val="75000"/>
                  </a:schemeClr>
                </a:solidFill>
              </a:rPr>
              <a:t>People now need to go off-Island for preventive services </a:t>
            </a:r>
          </a:p>
          <a:p>
            <a:pPr lvl="1"/>
            <a:r>
              <a:rPr lang="en-US" dirty="0" smtClean="0">
                <a:solidFill>
                  <a:schemeClr val="accent5">
                    <a:lumMod val="75000"/>
                  </a:schemeClr>
                </a:solidFill>
              </a:rPr>
              <a:t>Urgent care dental interventions (many for pain) now going to the ER for meds</a:t>
            </a:r>
          </a:p>
          <a:p>
            <a:r>
              <a:rPr lang="en-US" dirty="0" smtClean="0">
                <a:solidFill>
                  <a:schemeClr val="accent5">
                    <a:lumMod val="75000"/>
                  </a:schemeClr>
                </a:solidFill>
              </a:rPr>
              <a:t>This group begins to meet to address the concern with immediacy</a:t>
            </a:r>
          </a:p>
          <a:p>
            <a:r>
              <a:rPr lang="en-US" dirty="0" smtClean="0">
                <a:solidFill>
                  <a:schemeClr val="accent5">
                    <a:lumMod val="75000"/>
                  </a:schemeClr>
                </a:solidFill>
              </a:rPr>
              <a:t>Island Health Care was invited and identified as a potential location for a pop-up preventive care location</a:t>
            </a:r>
          </a:p>
          <a:p>
            <a:r>
              <a:rPr lang="en-US" dirty="0" smtClean="0">
                <a:solidFill>
                  <a:schemeClr val="accent5">
                    <a:lumMod val="75000"/>
                  </a:schemeClr>
                </a:solidFill>
              </a:rPr>
              <a:t>On closer look, the FQHC is the ideal ‘home’ for a safety net dental clinic, so the idea was born. </a:t>
            </a:r>
          </a:p>
          <a:p>
            <a:pPr lvl="1"/>
            <a:endParaRPr lang="en-US" dirty="0" smtClean="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124575"/>
            <a:ext cx="2857500" cy="733425"/>
          </a:xfrm>
          <a:prstGeom prst="rect">
            <a:avLst/>
          </a:prstGeom>
        </p:spPr>
      </p:pic>
    </p:spTree>
    <p:extLst>
      <p:ext uri="{BB962C8B-B14F-4D97-AF65-F5344CB8AC3E}">
        <p14:creationId xmlns:p14="http://schemas.microsoft.com/office/powerpoint/2010/main" val="954843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0235"/>
          </a:xfrm>
        </p:spPr>
        <p:txBody>
          <a:bodyPr>
            <a:normAutofit fontScale="90000"/>
          </a:bodyPr>
          <a:lstStyle/>
          <a:p>
            <a:r>
              <a:rPr lang="en-US" b="1" dirty="0" smtClean="0">
                <a:solidFill>
                  <a:schemeClr val="accent5">
                    <a:lumMod val="50000"/>
                  </a:schemeClr>
                </a:solidFill>
              </a:rPr>
              <a:t>Why an FQHC Dental Clinic? </a:t>
            </a:r>
            <a:endParaRPr lang="en-US" b="1" dirty="0">
              <a:solidFill>
                <a:schemeClr val="accent5">
                  <a:lumMod val="50000"/>
                </a:schemeClr>
              </a:solidFill>
            </a:endParaRPr>
          </a:p>
        </p:txBody>
      </p:sp>
      <p:sp>
        <p:nvSpPr>
          <p:cNvPr id="3" name="Content Placeholder 2"/>
          <p:cNvSpPr>
            <a:spLocks noGrp="1"/>
          </p:cNvSpPr>
          <p:nvPr>
            <p:ph idx="1"/>
          </p:nvPr>
        </p:nvSpPr>
        <p:spPr>
          <a:xfrm>
            <a:off x="838200" y="975360"/>
            <a:ext cx="10515600" cy="5318760"/>
          </a:xfrm>
        </p:spPr>
        <p:txBody>
          <a:bodyPr>
            <a:normAutofit fontScale="62500" lnSpcReduction="20000"/>
          </a:bodyPr>
          <a:lstStyle/>
          <a:p>
            <a:pPr marL="0" indent="0" fontAlgn="base">
              <a:lnSpc>
                <a:spcPct val="120000"/>
              </a:lnSpc>
              <a:spcBef>
                <a:spcPts val="0"/>
              </a:spcBef>
              <a:buNone/>
            </a:pPr>
            <a:r>
              <a:rPr lang="en-US" sz="4100" b="1" dirty="0">
                <a:solidFill>
                  <a:schemeClr val="accent5">
                    <a:lumMod val="75000"/>
                  </a:schemeClr>
                </a:solidFill>
              </a:rPr>
              <a:t>The Dental Safety Net—Addressing the Epidemic</a:t>
            </a:r>
          </a:p>
          <a:p>
            <a:pPr marL="0" indent="0" fontAlgn="base">
              <a:lnSpc>
                <a:spcPct val="120000"/>
              </a:lnSpc>
              <a:spcBef>
                <a:spcPts val="0"/>
              </a:spcBef>
              <a:buNone/>
            </a:pPr>
            <a:r>
              <a:rPr lang="en-US" sz="4100" dirty="0">
                <a:solidFill>
                  <a:schemeClr val="accent5">
                    <a:lumMod val="75000"/>
                  </a:schemeClr>
                </a:solidFill>
              </a:rPr>
              <a:t/>
            </a:r>
            <a:br>
              <a:rPr lang="en-US" sz="4100" dirty="0">
                <a:solidFill>
                  <a:schemeClr val="accent5">
                    <a:lumMod val="75000"/>
                  </a:schemeClr>
                </a:solidFill>
              </a:rPr>
            </a:br>
            <a:r>
              <a:rPr lang="en-US" sz="4100" dirty="0" smtClean="0">
                <a:solidFill>
                  <a:schemeClr val="accent5">
                    <a:lumMod val="75000"/>
                  </a:schemeClr>
                </a:solidFill>
              </a:rPr>
              <a:t>	“The </a:t>
            </a:r>
            <a:r>
              <a:rPr lang="en-US" sz="4100" dirty="0">
                <a:solidFill>
                  <a:schemeClr val="accent5">
                    <a:lumMod val="75000"/>
                  </a:schemeClr>
                </a:solidFill>
              </a:rPr>
              <a:t>dental safety net refers to the structures supporting populations facing considerable barriers to accessing dental care. This typically involves individuals without private insurance and/or those who are unable to pay for services out of pocket. The dental safety net is comprised of practitioners, payment programs and facilities that provide clinical, nonclinical and support services. It includes Medicaid, CHIP, federally qualified health centers (FQHCs), school-based health centers and academic dental institutions, among other entities. If not for dental safety net providers, millions more </a:t>
            </a:r>
            <a:r>
              <a:rPr lang="en-US" sz="4100" dirty="0" smtClean="0">
                <a:solidFill>
                  <a:schemeClr val="accent5">
                    <a:lumMod val="75000"/>
                  </a:schemeClr>
                </a:solidFill>
              </a:rPr>
              <a:t>would </a:t>
            </a:r>
            <a:r>
              <a:rPr lang="en-US" sz="4100" dirty="0">
                <a:solidFill>
                  <a:schemeClr val="accent5">
                    <a:lumMod val="75000"/>
                  </a:schemeClr>
                </a:solidFill>
              </a:rPr>
              <a:t>be without access to dental </a:t>
            </a:r>
            <a:r>
              <a:rPr lang="en-US" sz="4100" dirty="0" smtClean="0">
                <a:solidFill>
                  <a:schemeClr val="accent5">
                    <a:lumMod val="75000"/>
                  </a:schemeClr>
                </a:solidFill>
              </a:rPr>
              <a:t>care”. </a:t>
            </a:r>
          </a:p>
          <a:p>
            <a:pPr marL="0" indent="0" fontAlgn="base">
              <a:buNone/>
            </a:pPr>
            <a:r>
              <a:rPr lang="en-US" sz="4100" dirty="0" smtClean="0">
                <a:hlinkClick r:id="rId2"/>
              </a:rPr>
              <a:t>American </a:t>
            </a:r>
            <a:r>
              <a:rPr lang="en-US" sz="4100" dirty="0">
                <a:hlinkClick r:id="rId2"/>
              </a:rPr>
              <a:t>Dental Education Association 2018</a:t>
            </a:r>
            <a:r>
              <a:rPr lang="en-US" sz="4100" dirty="0"/>
              <a:t> </a:t>
            </a:r>
            <a:r>
              <a:rPr lang="en-US" sz="3000" dirty="0"/>
              <a:t/>
            </a:r>
            <a:br>
              <a:rPr lang="en-US" sz="3000" dirty="0"/>
            </a:br>
            <a:endParaRPr lang="en-US" sz="3000" dirty="0"/>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24575"/>
            <a:ext cx="2857500" cy="733425"/>
          </a:xfrm>
          <a:prstGeom prst="rect">
            <a:avLst/>
          </a:prstGeom>
        </p:spPr>
      </p:pic>
    </p:spTree>
    <p:extLst>
      <p:ext uri="{BB962C8B-B14F-4D97-AF65-F5344CB8AC3E}">
        <p14:creationId xmlns:p14="http://schemas.microsoft.com/office/powerpoint/2010/main" val="678863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34440"/>
            <a:ext cx="10515600" cy="4724400"/>
          </a:xfrm>
        </p:spPr>
        <p:txBody>
          <a:bodyPr>
            <a:normAutofit fontScale="92500" lnSpcReduction="20000"/>
          </a:bodyPr>
          <a:lstStyle/>
          <a:p>
            <a:pPr>
              <a:lnSpc>
                <a:spcPct val="100000"/>
              </a:lnSpc>
            </a:pPr>
            <a:r>
              <a:rPr lang="en-US" sz="4400" dirty="0">
                <a:solidFill>
                  <a:schemeClr val="accent5">
                    <a:lumMod val="75000"/>
                  </a:schemeClr>
                </a:solidFill>
              </a:rPr>
              <a:t>FQHC Dental Clinics serve largely unserved and underserved populations and are reimbursed differently from private </a:t>
            </a:r>
            <a:r>
              <a:rPr lang="en-US" sz="4400" dirty="0" smtClean="0">
                <a:solidFill>
                  <a:schemeClr val="accent5">
                    <a:lumMod val="75000"/>
                  </a:schemeClr>
                </a:solidFill>
              </a:rPr>
              <a:t>dentistry.</a:t>
            </a:r>
          </a:p>
          <a:p>
            <a:pPr>
              <a:lnSpc>
                <a:spcPct val="100000"/>
              </a:lnSpc>
            </a:pPr>
            <a:r>
              <a:rPr lang="en-US" sz="4400" dirty="0" smtClean="0">
                <a:solidFill>
                  <a:schemeClr val="accent5">
                    <a:lumMod val="75000"/>
                  </a:schemeClr>
                </a:solidFill>
              </a:rPr>
              <a:t>FQHCs can also serve other community members with traditional dental insurances or are fee-for-service patients. </a:t>
            </a:r>
          </a:p>
          <a:p>
            <a:pPr>
              <a:lnSpc>
                <a:spcPct val="100000"/>
              </a:lnSpc>
            </a:pPr>
            <a:r>
              <a:rPr lang="en-US" sz="4400" dirty="0" smtClean="0">
                <a:solidFill>
                  <a:schemeClr val="accent5">
                    <a:lumMod val="75000"/>
                  </a:schemeClr>
                </a:solidFill>
              </a:rPr>
              <a:t>IHC offers a sliding-fee mechanism for people to access oral health care.</a:t>
            </a:r>
            <a:endParaRPr lang="en-US" sz="4400" dirty="0">
              <a:solidFill>
                <a:schemeClr val="accent5">
                  <a:lumMod val="75000"/>
                </a:schemeClr>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124575"/>
            <a:ext cx="2857500" cy="733425"/>
          </a:xfrm>
          <a:prstGeom prst="rect">
            <a:avLst/>
          </a:prstGeom>
        </p:spPr>
      </p:pic>
      <p:sp>
        <p:nvSpPr>
          <p:cNvPr id="5" name="Title 1"/>
          <p:cNvSpPr>
            <a:spLocks noGrp="1"/>
          </p:cNvSpPr>
          <p:nvPr>
            <p:ph type="title"/>
          </p:nvPr>
        </p:nvSpPr>
        <p:spPr>
          <a:xfrm>
            <a:off x="838200" y="365125"/>
            <a:ext cx="10515600" cy="610235"/>
          </a:xfrm>
        </p:spPr>
        <p:txBody>
          <a:bodyPr>
            <a:normAutofit fontScale="90000"/>
          </a:bodyPr>
          <a:lstStyle/>
          <a:p>
            <a:r>
              <a:rPr lang="en-US" b="1" dirty="0" smtClean="0">
                <a:solidFill>
                  <a:schemeClr val="accent5">
                    <a:lumMod val="50000"/>
                  </a:schemeClr>
                </a:solidFill>
              </a:rPr>
              <a:t>Why an FQHC Dental Clinic? </a:t>
            </a:r>
            <a:endParaRPr lang="en-US" b="1" dirty="0">
              <a:solidFill>
                <a:schemeClr val="accent5">
                  <a:lumMod val="50000"/>
                </a:schemeClr>
              </a:solidFill>
            </a:endParaRPr>
          </a:p>
        </p:txBody>
      </p:sp>
    </p:spTree>
    <p:extLst>
      <p:ext uri="{BB962C8B-B14F-4D97-AF65-F5344CB8AC3E}">
        <p14:creationId xmlns:p14="http://schemas.microsoft.com/office/powerpoint/2010/main" val="3117274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41350"/>
            <a:ext cx="10515600" cy="1325563"/>
          </a:xfrm>
        </p:spPr>
        <p:txBody>
          <a:bodyPr>
            <a:normAutofit/>
          </a:bodyPr>
          <a:lstStyle/>
          <a:p>
            <a:r>
              <a:rPr lang="en-US" b="1" dirty="0" smtClean="0">
                <a:solidFill>
                  <a:schemeClr val="accent5">
                    <a:lumMod val="50000"/>
                  </a:schemeClr>
                </a:solidFill>
              </a:rPr>
              <a:t>Island Health Care Oral Health Initiative	</a:t>
            </a:r>
            <a:endParaRPr lang="en-US" b="1" dirty="0">
              <a:solidFill>
                <a:schemeClr val="accent5">
                  <a:lumMod val="50000"/>
                </a:schemeClr>
              </a:solidFill>
            </a:endParaRPr>
          </a:p>
        </p:txBody>
      </p:sp>
      <p:sp>
        <p:nvSpPr>
          <p:cNvPr id="3" name="Content Placeholder 2"/>
          <p:cNvSpPr>
            <a:spLocks noGrp="1"/>
          </p:cNvSpPr>
          <p:nvPr>
            <p:ph idx="1"/>
          </p:nvPr>
        </p:nvSpPr>
        <p:spPr>
          <a:xfrm>
            <a:off x="838200" y="1782127"/>
            <a:ext cx="10515600" cy="4557713"/>
          </a:xfrm>
        </p:spPr>
        <p:txBody>
          <a:bodyPr>
            <a:normAutofit/>
          </a:bodyPr>
          <a:lstStyle/>
          <a:p>
            <a:r>
              <a:rPr lang="en-US" dirty="0" smtClean="0">
                <a:solidFill>
                  <a:schemeClr val="accent5">
                    <a:lumMod val="75000"/>
                  </a:schemeClr>
                </a:solidFill>
              </a:rPr>
              <a:t>IHC reaches out to dental school networks, and through our Chief Medical Officer James Wolff, MD, locates the BU Goldman School of Dental Medicine which agrees to partner in the building and development of a </a:t>
            </a:r>
            <a:r>
              <a:rPr lang="en-US" dirty="0">
                <a:solidFill>
                  <a:schemeClr val="accent5">
                    <a:lumMod val="75000"/>
                  </a:schemeClr>
                </a:solidFill>
              </a:rPr>
              <a:t>state-of-the-art dental clinic at IHC.</a:t>
            </a:r>
            <a:r>
              <a:rPr lang="en-US" dirty="0" smtClean="0">
                <a:solidFill>
                  <a:schemeClr val="accent5">
                    <a:lumMod val="75000"/>
                  </a:schemeClr>
                </a:solidFill>
              </a:rPr>
              <a:t> </a:t>
            </a:r>
          </a:p>
          <a:p>
            <a:r>
              <a:rPr lang="en-US" dirty="0" smtClean="0">
                <a:solidFill>
                  <a:schemeClr val="accent5">
                    <a:lumMod val="75000"/>
                  </a:schemeClr>
                </a:solidFill>
              </a:rPr>
              <a:t>The Goldman School has experience with the FQHC experience in clinic construction, delivering oral health and dental care as well as grant-writing and business structuring of an FQHC dental service</a:t>
            </a:r>
          </a:p>
          <a:p>
            <a:r>
              <a:rPr lang="en-US" dirty="0" smtClean="0">
                <a:solidFill>
                  <a:schemeClr val="accent5">
                    <a:lumMod val="75000"/>
                  </a:schemeClr>
                </a:solidFill>
              </a:rPr>
              <a:t>IHC identifies space and begins to develop a proposal to construct and operate a dental clinic</a:t>
            </a:r>
            <a:endParaRPr lang="en-US" dirty="0">
              <a:solidFill>
                <a:schemeClr val="accent5">
                  <a:lumMod val="75000"/>
                </a:schemeClr>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124575"/>
            <a:ext cx="2857500" cy="733425"/>
          </a:xfrm>
          <a:prstGeom prst="rect">
            <a:avLst/>
          </a:prstGeom>
        </p:spPr>
      </p:pic>
    </p:spTree>
    <p:extLst>
      <p:ext uri="{BB962C8B-B14F-4D97-AF65-F5344CB8AC3E}">
        <p14:creationId xmlns:p14="http://schemas.microsoft.com/office/powerpoint/2010/main" val="1989412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41350"/>
            <a:ext cx="10515600" cy="1325563"/>
          </a:xfrm>
        </p:spPr>
        <p:txBody>
          <a:bodyPr>
            <a:normAutofit/>
          </a:bodyPr>
          <a:lstStyle/>
          <a:p>
            <a:r>
              <a:rPr lang="en-US" b="1" dirty="0" smtClean="0">
                <a:solidFill>
                  <a:schemeClr val="accent5">
                    <a:lumMod val="50000"/>
                  </a:schemeClr>
                </a:solidFill>
              </a:rPr>
              <a:t>Accomplishments to date</a:t>
            </a:r>
            <a:endParaRPr lang="en-US" b="1" dirty="0">
              <a:solidFill>
                <a:schemeClr val="accent5">
                  <a:lumMod val="50000"/>
                </a:schemeClr>
              </a:solidFill>
            </a:endParaRPr>
          </a:p>
        </p:txBody>
      </p:sp>
      <p:sp>
        <p:nvSpPr>
          <p:cNvPr id="3" name="Content Placeholder 2"/>
          <p:cNvSpPr>
            <a:spLocks noGrp="1"/>
          </p:cNvSpPr>
          <p:nvPr>
            <p:ph idx="1"/>
          </p:nvPr>
        </p:nvSpPr>
        <p:spPr>
          <a:xfrm>
            <a:off x="838200" y="1705927"/>
            <a:ext cx="10515600" cy="4418647"/>
          </a:xfrm>
        </p:spPr>
        <p:txBody>
          <a:bodyPr>
            <a:normAutofit fontScale="92500"/>
          </a:bodyPr>
          <a:lstStyle/>
          <a:p>
            <a:pPr marL="0" indent="0">
              <a:buNone/>
            </a:pPr>
            <a:r>
              <a:rPr lang="en-US" dirty="0" smtClean="0">
                <a:solidFill>
                  <a:schemeClr val="accent5">
                    <a:lumMod val="75000"/>
                  </a:schemeClr>
                </a:solidFill>
              </a:rPr>
              <a:t>Raised most of the capital funds required to build out the dental clinic from grants, economic development and private funders. </a:t>
            </a:r>
          </a:p>
          <a:p>
            <a:pPr marL="0" indent="0">
              <a:buNone/>
            </a:pPr>
            <a:r>
              <a:rPr lang="en-US" dirty="0" smtClean="0">
                <a:solidFill>
                  <a:schemeClr val="accent5">
                    <a:lumMod val="75000"/>
                  </a:schemeClr>
                </a:solidFill>
              </a:rPr>
              <a:t>Identified and purchased property in which to put the clinic – Mariner’s Way</a:t>
            </a:r>
          </a:p>
          <a:p>
            <a:pPr marL="0" indent="0">
              <a:buNone/>
            </a:pPr>
            <a:r>
              <a:rPr lang="en-US" dirty="0" smtClean="0">
                <a:solidFill>
                  <a:schemeClr val="accent5">
                    <a:lumMod val="75000"/>
                  </a:schemeClr>
                </a:solidFill>
              </a:rPr>
              <a:t>Completed clinic architectural drawings and are working on the bidding process</a:t>
            </a:r>
          </a:p>
          <a:p>
            <a:pPr marL="0" indent="0">
              <a:buNone/>
            </a:pPr>
            <a:r>
              <a:rPr lang="en-US" dirty="0" smtClean="0">
                <a:solidFill>
                  <a:schemeClr val="accent5">
                    <a:lumMod val="75000"/>
                  </a:schemeClr>
                </a:solidFill>
              </a:rPr>
              <a:t>Partnered with the high school Health Assisting Program, MVCET and 4C’s on workforce development for Dental Assistant hiring and training</a:t>
            </a:r>
          </a:p>
          <a:p>
            <a:pPr marL="0" indent="0">
              <a:buNone/>
            </a:pPr>
            <a:r>
              <a:rPr lang="en-US" dirty="0">
                <a:solidFill>
                  <a:schemeClr val="accent5">
                    <a:lumMod val="75000"/>
                  </a:schemeClr>
                </a:solidFill>
              </a:rPr>
              <a:t>S</a:t>
            </a:r>
            <a:r>
              <a:rPr lang="en-US" dirty="0" smtClean="0">
                <a:solidFill>
                  <a:schemeClr val="accent5">
                    <a:lumMod val="75000"/>
                  </a:schemeClr>
                </a:solidFill>
              </a:rPr>
              <a:t>ecured workforce development funding for the Dental Assisting workforce initiative</a:t>
            </a:r>
          </a:p>
          <a:p>
            <a:pPr marL="0" indent="0">
              <a:buNone/>
            </a:pPr>
            <a:r>
              <a:rPr lang="en-US" dirty="0" smtClean="0">
                <a:solidFill>
                  <a:schemeClr val="accent5">
                    <a:lumMod val="75000"/>
                  </a:schemeClr>
                </a:solidFill>
              </a:rPr>
              <a:t>Talking to a potential dental director</a:t>
            </a:r>
          </a:p>
          <a:p>
            <a:pPr marL="0" indent="0">
              <a:buNone/>
            </a:pPr>
            <a:endParaRPr lang="en-US" dirty="0" smtClean="0"/>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124575"/>
            <a:ext cx="2857500" cy="733425"/>
          </a:xfrm>
          <a:prstGeom prst="rect">
            <a:avLst/>
          </a:prstGeom>
        </p:spPr>
      </p:pic>
    </p:spTree>
    <p:extLst>
      <p:ext uri="{BB962C8B-B14F-4D97-AF65-F5344CB8AC3E}">
        <p14:creationId xmlns:p14="http://schemas.microsoft.com/office/powerpoint/2010/main" val="4245252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6280" y="365761"/>
            <a:ext cx="10515600" cy="1036320"/>
          </a:xfrm>
        </p:spPr>
        <p:txBody>
          <a:bodyPr>
            <a:noAutofit/>
          </a:bodyPr>
          <a:lstStyle/>
          <a:p>
            <a:pPr algn="ctr"/>
            <a:r>
              <a:rPr lang="en-US" sz="3600" dirty="0" smtClean="0"/>
              <a:t>The clinic will look similar to this. </a:t>
            </a:r>
            <a:br>
              <a:rPr lang="en-US" sz="3600" dirty="0" smtClean="0"/>
            </a:br>
            <a:r>
              <a:rPr lang="en-US" sz="3600" dirty="0" smtClean="0"/>
              <a:t>Disclaimer </a:t>
            </a:r>
            <a:r>
              <a:rPr lang="en-US" sz="3600" dirty="0" smtClean="0"/>
              <a:t>on the actual </a:t>
            </a:r>
            <a:r>
              <a:rPr lang="en-US" sz="3600" dirty="0" smtClean="0"/>
              <a:t>colors!</a:t>
            </a:r>
            <a:endParaRPr lang="en-US" sz="3600" dirty="0"/>
          </a:p>
        </p:txBody>
      </p:sp>
      <p:pic>
        <p:nvPicPr>
          <p:cNvPr id="4" name="Picture 3"/>
          <p:cNvPicPr>
            <a:picLocks noChangeAspect="1"/>
          </p:cNvPicPr>
          <p:nvPr/>
        </p:nvPicPr>
        <p:blipFill>
          <a:blip r:embed="rId2"/>
          <a:stretch>
            <a:fillRect/>
          </a:stretch>
        </p:blipFill>
        <p:spPr>
          <a:xfrm>
            <a:off x="716280" y="1794510"/>
            <a:ext cx="4171950" cy="4762500"/>
          </a:xfrm>
          <a:prstGeom prst="rect">
            <a:avLst/>
          </a:prstGeom>
        </p:spPr>
      </p:pic>
      <p:pic>
        <p:nvPicPr>
          <p:cNvPr id="5" name="Picture 4"/>
          <p:cNvPicPr>
            <a:picLocks noChangeAspect="1"/>
          </p:cNvPicPr>
          <p:nvPr/>
        </p:nvPicPr>
        <p:blipFill>
          <a:blip r:embed="rId3"/>
          <a:stretch>
            <a:fillRect/>
          </a:stretch>
        </p:blipFill>
        <p:spPr>
          <a:xfrm>
            <a:off x="5560695" y="1965008"/>
            <a:ext cx="6000750" cy="4181475"/>
          </a:xfrm>
          <a:prstGeom prst="rect">
            <a:avLst/>
          </a:prstGeom>
        </p:spPr>
      </p:pic>
    </p:spTree>
    <p:extLst>
      <p:ext uri="{BB962C8B-B14F-4D97-AF65-F5344CB8AC3E}">
        <p14:creationId xmlns:p14="http://schemas.microsoft.com/office/powerpoint/2010/main" val="1348844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40523"/>
            <a:ext cx="11370366" cy="1325563"/>
          </a:xfrm>
        </p:spPr>
        <p:txBody>
          <a:bodyPr>
            <a:normAutofit fontScale="90000"/>
          </a:bodyPr>
          <a:lstStyle/>
          <a:p>
            <a:r>
              <a:rPr lang="en-US" sz="6000" b="1" dirty="0" smtClean="0">
                <a:solidFill>
                  <a:schemeClr val="accent5">
                    <a:lumMod val="50000"/>
                  </a:schemeClr>
                </a:solidFill>
              </a:rPr>
              <a:t>Projected opening date – January 2024</a:t>
            </a:r>
            <a:endParaRPr lang="en-US" sz="6000" b="1" dirty="0">
              <a:solidFill>
                <a:schemeClr val="accent5">
                  <a:lumMod val="50000"/>
                </a:schemeClr>
              </a:solidFill>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124575"/>
            <a:ext cx="2857500" cy="733425"/>
          </a:xfrm>
          <a:prstGeom prst="rect">
            <a:avLst/>
          </a:prstGeom>
        </p:spPr>
      </p:pic>
    </p:spTree>
    <p:extLst>
      <p:ext uri="{BB962C8B-B14F-4D97-AF65-F5344CB8AC3E}">
        <p14:creationId xmlns:p14="http://schemas.microsoft.com/office/powerpoint/2010/main" val="31806526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68f4fee-5ac7-4f8d-88be-f5f8cb90985b">
      <Terms xmlns="http://schemas.microsoft.com/office/infopath/2007/PartnerControls"/>
    </lcf76f155ced4ddcb4097134ff3c332f>
    <TaxCatchAll xmlns="36331931-6553-432d-9fd2-da2db4ecf96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175814E6B53CF419882E1571048F16F" ma:contentTypeVersion="12" ma:contentTypeDescription="Create a new document." ma:contentTypeScope="" ma:versionID="d74f260cae24a5ac0b0db60185b57e69">
  <xsd:schema xmlns:xsd="http://www.w3.org/2001/XMLSchema" xmlns:xs="http://www.w3.org/2001/XMLSchema" xmlns:p="http://schemas.microsoft.com/office/2006/metadata/properties" xmlns:ns2="c68f4fee-5ac7-4f8d-88be-f5f8cb90985b" xmlns:ns3="36331931-6553-432d-9fd2-da2db4ecf967" targetNamespace="http://schemas.microsoft.com/office/2006/metadata/properties" ma:root="true" ma:fieldsID="b26840d62f8c7dcf8a80a3978f3fc3a5" ns2:_="" ns3:_="">
    <xsd:import namespace="c68f4fee-5ac7-4f8d-88be-f5f8cb90985b"/>
    <xsd:import namespace="36331931-6553-432d-9fd2-da2db4ecf967"/>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68f4fee-5ac7-4f8d-88be-f5f8cb90985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b46d0e03-a2a7-4d68-8ffc-2cd6b6442d63"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6331931-6553-432d-9fd2-da2db4ecf96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a1ec895f-c8dd-496e-89dc-934373eb79d2}" ma:internalName="TaxCatchAll" ma:showField="CatchAllData" ma:web="36331931-6553-432d-9fd2-da2db4ecf96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67C9676-4EF6-4B31-A4AF-700AD0AE6BED}">
  <ds:schemaRefs>
    <ds:schemaRef ds:uri="http://schemas.microsoft.com/office/2006/metadata/properties"/>
    <ds:schemaRef ds:uri="http://schemas.microsoft.com/office/2006/documentManagement/types"/>
    <ds:schemaRef ds:uri="http://purl.org/dc/terms/"/>
    <ds:schemaRef ds:uri="http://purl.org/dc/dcmitype/"/>
    <ds:schemaRef ds:uri="http://schemas.microsoft.com/office/infopath/2007/PartnerControls"/>
    <ds:schemaRef ds:uri="36331931-6553-432d-9fd2-da2db4ecf967"/>
    <ds:schemaRef ds:uri="http://www.w3.org/XML/1998/namespace"/>
    <ds:schemaRef ds:uri="http://schemas.openxmlformats.org/package/2006/metadata/core-properties"/>
    <ds:schemaRef ds:uri="c68f4fee-5ac7-4f8d-88be-f5f8cb90985b"/>
    <ds:schemaRef ds:uri="http://purl.org/dc/elements/1.1/"/>
  </ds:schemaRefs>
</ds:datastoreItem>
</file>

<file path=customXml/itemProps2.xml><?xml version="1.0" encoding="utf-8"?>
<ds:datastoreItem xmlns:ds="http://schemas.openxmlformats.org/officeDocument/2006/customXml" ds:itemID="{C987352D-186C-4D24-8F62-AE0512C23E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68f4fee-5ac7-4f8d-88be-f5f8cb90985b"/>
    <ds:schemaRef ds:uri="36331931-6553-432d-9fd2-da2db4ecf96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B71AB80-46AA-4201-B6D7-C60123E9387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1413</TotalTime>
  <Words>450</Words>
  <Application>Microsoft Office PowerPoint</Application>
  <PresentationFormat>Widescreen</PresentationFormat>
  <Paragraphs>35</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Island Health Care Safety Net Dental Clinic Development</vt:lpstr>
      <vt:lpstr>Background for Oral Health Services on MV</vt:lpstr>
      <vt:lpstr>Why an FQHC Dental Clinic? </vt:lpstr>
      <vt:lpstr>Why an FQHC Dental Clinic? </vt:lpstr>
      <vt:lpstr>Island Health Care Oral Health Initiative </vt:lpstr>
      <vt:lpstr>Accomplishments to date</vt:lpstr>
      <vt:lpstr>The clinic will look similar to this.  Disclaimer on the actual colors!</vt:lpstr>
      <vt:lpstr>Projected opening date – January 2024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Employee Engagement and Setting SMART Goals</dc:title>
  <dc:creator>Lucy Hackney</dc:creator>
  <cp:lastModifiedBy>Kathleen Samways</cp:lastModifiedBy>
  <cp:revision>42</cp:revision>
  <dcterms:created xsi:type="dcterms:W3CDTF">2021-01-06T16:09:15Z</dcterms:created>
  <dcterms:modified xsi:type="dcterms:W3CDTF">2023-05-11T14:20:18Z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0x0101003175814E6B53CF419882E1571048F16F</vt:lpwstr>
  </property>
</Properties>
</file>